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309" r:id="rId3"/>
    <p:sldId id="261" r:id="rId4"/>
    <p:sldId id="283" r:id="rId5"/>
    <p:sldId id="289" r:id="rId6"/>
    <p:sldId id="258" r:id="rId7"/>
    <p:sldId id="262" r:id="rId8"/>
    <p:sldId id="290" r:id="rId9"/>
    <p:sldId id="299" r:id="rId10"/>
    <p:sldId id="300" r:id="rId11"/>
    <p:sldId id="291" r:id="rId12"/>
    <p:sldId id="312" r:id="rId13"/>
    <p:sldId id="311" r:id="rId14"/>
    <p:sldId id="308" r:id="rId15"/>
    <p:sldId id="294" r:id="rId16"/>
    <p:sldId id="293" r:id="rId17"/>
    <p:sldId id="310" r:id="rId18"/>
    <p:sldId id="292" r:id="rId19"/>
    <p:sldId id="295" r:id="rId20"/>
    <p:sldId id="296" r:id="rId21"/>
    <p:sldId id="297" r:id="rId22"/>
    <p:sldId id="298" r:id="rId23"/>
    <p:sldId id="284" r:id="rId24"/>
    <p:sldId id="264" r:id="rId25"/>
    <p:sldId id="307" r:id="rId26"/>
    <p:sldId id="304" r:id="rId27"/>
    <p:sldId id="305" r:id="rId28"/>
    <p:sldId id="266" r:id="rId29"/>
    <p:sldId id="273" r:id="rId30"/>
    <p:sldId id="287" r:id="rId31"/>
    <p:sldId id="270" r:id="rId32"/>
    <p:sldId id="274" r:id="rId33"/>
    <p:sldId id="313" r:id="rId34"/>
    <p:sldId id="314" r:id="rId35"/>
    <p:sldId id="285" r:id="rId3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00"/>
    <a:srgbClr val="005289"/>
    <a:srgbClr val="1E3252"/>
    <a:srgbClr val="393939"/>
    <a:srgbClr val="04396C"/>
    <a:srgbClr val="6497B1"/>
    <a:srgbClr val="AEAFA9"/>
    <a:srgbClr val="418A9D"/>
    <a:srgbClr val="BCDEE3"/>
    <a:srgbClr val="007095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976" autoAdjust="0"/>
    <p:restoredTop sz="94660"/>
  </p:normalViewPr>
  <p:slideViewPr>
    <p:cSldViewPr snapToGrid="0" showGuides="1">
      <p:cViewPr varScale="1">
        <p:scale>
          <a:sx n="110" d="100"/>
          <a:sy n="110" d="100"/>
        </p:scale>
        <p:origin x="270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7F6387-3403-4348-8A94-7ADE7975A4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A852A9D-DEAB-4D3B-BE4C-4D5506949C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DBC8D7-B31E-450F-BC14-69F5BA00A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2022-08-26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3A2F3B2-7919-4755-A2BA-E60311F1A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7BE1C44-6ED9-45C3-85CE-F181F644D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44094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47AC93-7A39-431A-9FB1-1E98C130D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D84B2D7-51AE-4A98-A99F-A3EB7D93C09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E5744A8-FE11-4335-B99E-0C709334F0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3DD8B86-F04B-471A-B701-77C39BC72A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2022-08-26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8FDA001-D3E8-406C-85C1-C16B28954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1AB922F-8FE5-4AD9-B4B7-0C32F5C0FB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50503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51F6FB-27DF-4EF8-9C39-2843CFAC3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FDDFF65-E6AC-4DE9-BC59-8D94C9C734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9713491-F16F-4D87-A871-72DDAB23D6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2022-08-26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BB5D74-5FA0-4FE3-8C76-C5846785F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277ED0-AEC3-4AF7-92C1-9B942CF7B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39327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326BB87-EA73-4676-B5EE-CF484C7F3D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6EB9E6B-3317-49B6-BD7E-5D8A6D1289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A2096CD-9EE4-4657-B340-5D82EA015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2022-08-26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1A142E6-326E-4C16-9093-56979C035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7D65AFA-C355-40C1-80F6-8264E94A2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09084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09836B-546E-427C-901C-507669B2E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222D5C6-D2D2-4C8F-ADE8-FA9D32A89C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0A3C13-BB40-4BA2-97FB-232FA10CF2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2022-08-26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846734E-5F3B-46DF-83F4-5253AC7D1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C863EFD-2ECD-484B-8FE3-BD46DBAB3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41351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C50236-D72C-46A8-8E43-F403AB51B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49E0306-8C68-4BA2-8E35-84C5A601A3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D55EBBB-3A9E-4875-91BC-BA0F98B72A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2022-08-26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5214B26-FD9B-4500-9159-1814890F5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33211AD-49EC-4C32-ACD3-8CF24D255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76001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D35847-E819-401C-8088-DE14C838B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ECE0E58-A374-46C3-99E5-8CB5327620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3D73669-31FC-4A43-BE3F-20FBB49891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B487473-0381-424C-935F-E8DD5300BE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2022-08-26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479DC7E-293A-4118-BB25-14F86368D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8BF8C06-A6F4-4D56-9961-2A48D376B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9385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F92F4D-6C94-4897-AF69-B2184F151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D88BF44-B930-48BD-847E-4378CC0074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68F7027-CD07-42A0-AF50-45BC8A27DF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038A2D0-3A12-4C29-9758-C0FA78627B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EA347A6-004A-4A7B-931A-4A1D4E9628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1A1E329-33C9-4A40-B00F-E72E7768B5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2022-08-26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58414FA-5EF1-4D32-A0B3-F5970B610B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35AB276-1D41-4C3A-B4C6-AE34D86B4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8831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16D34C-E153-4E55-8BE2-053CB23AE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2C41366-6F59-49C8-B46F-241BACE3C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2022-08-26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F1036E6-7409-4CCD-A33A-E8923C9C4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4FED2EA-EEA3-4D31-83CA-82087B8CD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91541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E6C1AD2-5128-41ED-895C-723FBDAB28FF}"/>
              </a:ext>
            </a:extLst>
          </p:cNvPr>
          <p:cNvSpPr txBox="1"/>
          <p:nvPr userDrawn="1"/>
        </p:nvSpPr>
        <p:spPr>
          <a:xfrm>
            <a:off x="10200752" y="6614007"/>
            <a:ext cx="198804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800" dirty="0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 err="1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800" dirty="0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800" dirty="0">
              <a:solidFill>
                <a:srgbClr val="47465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5CF9D7B-2295-434C-BB50-FBDB7CB49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2022-08-26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2331C84-82A9-49FF-9C58-209FA7C6A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52F265-5EDF-47AD-8C48-23E44987D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83140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5EF8880-0C23-4695-A0B7-BA55B9DCC8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E6C1AD2-5128-41ED-895C-723FBDAB28FF}"/>
              </a:ext>
            </a:extLst>
          </p:cNvPr>
          <p:cNvSpPr txBox="1"/>
          <p:nvPr userDrawn="1"/>
        </p:nvSpPr>
        <p:spPr>
          <a:xfrm>
            <a:off x="10200752" y="6614007"/>
            <a:ext cx="198804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5CF9D7B-2295-434C-BB50-FBDB7CB49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2022-08-26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2331C84-82A9-49FF-9C58-209FA7C6A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52F265-5EDF-47AD-8C48-23E44987D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40298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76295C-1AC2-468F-BE1D-57C4A5875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AFE7A1-9037-44AB-B32C-A035447834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AB44BA5-E666-41CE-9AB1-709CA4AED5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842D173-D60A-49DD-9BBC-DFAC846405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2022-08-26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69DC195-CC0D-4F1D-BA6A-0A1D6BEC9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54EE9A9-6FA0-459E-9839-090D4821A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73757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F1A1494-3269-44A5-B276-FD1B11515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DBE9EB2-ED9C-4B7A-B116-2B1071C0DE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AF56052-6094-4163-A308-25120BD6EB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85567D-AB5D-4AC7-81EF-B47DBFAE57A2}" type="datetimeFigureOut">
              <a:rPr lang="ko-KR" altLang="en-US" smtClean="0"/>
              <a:t>2022-08-26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B435DB-002D-4705-918F-4D6B8113C0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ADB5B9A-8BFA-48CC-9427-80D4088612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8966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aggle.com/competitions/amex-default-prediction/discussion/328054" TargetMode="Externa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80C4291-AA49-4611-97D5-21EC4368F85B}"/>
              </a:ext>
            </a:extLst>
          </p:cNvPr>
          <p:cNvSpPr txBox="1"/>
          <p:nvPr/>
        </p:nvSpPr>
        <p:spPr>
          <a:xfrm>
            <a:off x="2901856" y="2430651"/>
            <a:ext cx="638828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i="0" dirty="0">
                <a:solidFill>
                  <a:schemeClr val="bg1"/>
                </a:solidFill>
                <a:effectLst/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American Express </a:t>
            </a:r>
          </a:p>
          <a:p>
            <a:pPr algn="ctr"/>
            <a:r>
              <a:rPr lang="en-US" altLang="ko-KR" sz="4000" b="1" i="0" dirty="0">
                <a:solidFill>
                  <a:schemeClr val="bg1"/>
                </a:solidFill>
                <a:effectLst/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- Default Prediction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1F12AE3B-B2F6-41CB-8089-A3BC3350D683}"/>
              </a:ext>
            </a:extLst>
          </p:cNvPr>
          <p:cNvCxnSpPr>
            <a:cxnSpLocks/>
          </p:cNvCxnSpPr>
          <p:nvPr/>
        </p:nvCxnSpPr>
        <p:spPr>
          <a:xfrm>
            <a:off x="3862055" y="217289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0BDE27BE-D47F-4C86-A8A7-881E337B1B9F}"/>
              </a:ext>
            </a:extLst>
          </p:cNvPr>
          <p:cNvCxnSpPr>
            <a:cxnSpLocks/>
          </p:cNvCxnSpPr>
          <p:nvPr/>
        </p:nvCxnSpPr>
        <p:spPr>
          <a:xfrm>
            <a:off x="3862055" y="401185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822278D-6021-420A-8428-878080CC967A}"/>
              </a:ext>
            </a:extLst>
          </p:cNvPr>
          <p:cNvSpPr txBox="1"/>
          <p:nvPr/>
        </p:nvSpPr>
        <p:spPr>
          <a:xfrm>
            <a:off x="172720" y="142240"/>
            <a:ext cx="8547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</a:rPr>
              <a:t>최종 발표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92C1261-7553-4CB0-92B6-9D1B0F3ABFBE}"/>
              </a:ext>
            </a:extLst>
          </p:cNvPr>
          <p:cNvSpPr txBox="1"/>
          <p:nvPr/>
        </p:nvSpPr>
        <p:spPr>
          <a:xfrm>
            <a:off x="10748851" y="5079669"/>
            <a:ext cx="113834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MST</a:t>
            </a:r>
          </a:p>
          <a:p>
            <a:pPr algn="ctr"/>
            <a:r>
              <a:rPr lang="ko-KR" altLang="en-US" dirty="0">
                <a:solidFill>
                  <a:schemeClr val="bg1"/>
                </a:solidFill>
              </a:rPr>
              <a:t>박규리</a:t>
            </a:r>
            <a:endParaRPr lang="en-US" altLang="ko-KR" dirty="0">
              <a:solidFill>
                <a:schemeClr val="bg1"/>
              </a:solidFill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</a:rPr>
              <a:t>박종민</a:t>
            </a:r>
            <a:endParaRPr lang="en-US" altLang="ko-KR" dirty="0">
              <a:solidFill>
                <a:schemeClr val="bg1"/>
              </a:solidFill>
            </a:endParaRPr>
          </a:p>
          <a:p>
            <a:pPr algn="ctr"/>
            <a:r>
              <a:rPr lang="ko-KR" altLang="en-US" dirty="0" err="1">
                <a:solidFill>
                  <a:schemeClr val="bg1"/>
                </a:solidFill>
              </a:rPr>
              <a:t>백진선</a:t>
            </a:r>
            <a:endParaRPr lang="en-US" altLang="ko-KR" dirty="0">
              <a:solidFill>
                <a:schemeClr val="bg1"/>
              </a:solidFill>
            </a:endParaRPr>
          </a:p>
          <a:p>
            <a:pPr algn="ctr"/>
            <a:r>
              <a:rPr lang="ko-KR" altLang="en-US" dirty="0" err="1">
                <a:solidFill>
                  <a:schemeClr val="bg1"/>
                </a:solidFill>
              </a:rPr>
              <a:t>최가은</a:t>
            </a:r>
            <a:endParaRPr lang="en-US" altLang="ko-K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27429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BE5C8EEB-4607-43D8-A129-079D78B52322}"/>
              </a:ext>
            </a:extLst>
          </p:cNvPr>
          <p:cNvSpPr txBox="1"/>
          <p:nvPr/>
        </p:nvSpPr>
        <p:spPr>
          <a:xfrm>
            <a:off x="293970" y="1178876"/>
            <a:ext cx="61733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Parquet </a:t>
            </a:r>
            <a:r>
              <a:rPr lang="ko-KR" altLang="en-US" sz="2000" b="1" dirty="0"/>
              <a:t>실제 사용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24240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데이터 분석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902868" y="674070"/>
            <a:ext cx="83548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Discussion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E7A901E-DCBE-4533-BC4F-27006BA5D4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575" y="1649114"/>
            <a:ext cx="5802029" cy="441686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478B685-026E-4C5A-9CF4-9BCC697EC4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8604" y="2709698"/>
            <a:ext cx="6173396" cy="288647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AFC391B-318B-435E-ABBF-F0D807438D7B}"/>
              </a:ext>
            </a:extLst>
          </p:cNvPr>
          <p:cNvSpPr txBox="1"/>
          <p:nvPr/>
        </p:nvSpPr>
        <p:spPr>
          <a:xfrm>
            <a:off x="7448100" y="5560752"/>
            <a:ext cx="2852530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 train (+target): 911 MB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 test: 1.62 GB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566A71-2EC3-4DE8-9FDA-4E5FEC99F6E5}"/>
              </a:ext>
            </a:extLst>
          </p:cNvPr>
          <p:cNvSpPr txBox="1"/>
          <p:nvPr/>
        </p:nvSpPr>
        <p:spPr>
          <a:xfrm>
            <a:off x="2700148" y="5423335"/>
            <a:ext cx="2499360" cy="1285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train 1.64 GB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labels 30.75 MB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test 3.3 GB</a:t>
            </a:r>
            <a:endParaRPr lang="ko-KR" altLang="en-US" dirty="0"/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5EDD8947-7D2C-421D-90ED-AF940CB5F98D}"/>
              </a:ext>
            </a:extLst>
          </p:cNvPr>
          <p:cNvSpPr/>
          <p:nvPr/>
        </p:nvSpPr>
        <p:spPr>
          <a:xfrm>
            <a:off x="5416731" y="5841671"/>
            <a:ext cx="1463040" cy="588871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1999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BE5C8EEB-4607-43D8-A129-079D78B52322}"/>
              </a:ext>
            </a:extLst>
          </p:cNvPr>
          <p:cNvSpPr txBox="1"/>
          <p:nvPr/>
        </p:nvSpPr>
        <p:spPr>
          <a:xfrm>
            <a:off x="293970" y="2381003"/>
            <a:ext cx="61733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Normalized Gini Coefficient (G). Default Rate (D).</a:t>
            </a:r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24240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데이터 분석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902868" y="674070"/>
            <a:ext cx="83548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Discussion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2A08BC4-4401-47F6-95A2-E7B6117A87D2}"/>
              </a:ext>
            </a:extLst>
          </p:cNvPr>
          <p:cNvSpPr txBox="1"/>
          <p:nvPr/>
        </p:nvSpPr>
        <p:spPr>
          <a:xfrm>
            <a:off x="293970" y="1648838"/>
            <a:ext cx="88426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https://www.kaggle.com/competitions/amex-default-prediction/discussion/327116</a:t>
            </a:r>
            <a:endParaRPr lang="ko-KR" altLang="en-US" sz="1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6A74E8C-4318-45DA-97B9-CA1607838306}"/>
              </a:ext>
            </a:extLst>
          </p:cNvPr>
          <p:cNvSpPr txBox="1"/>
          <p:nvPr/>
        </p:nvSpPr>
        <p:spPr>
          <a:xfrm>
            <a:off x="293970" y="1912632"/>
            <a:ext cx="88426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https://www.kaggle.com/competitions/amex-default-prediction/discussion/333338</a:t>
            </a:r>
            <a:endParaRPr lang="ko-KR" altLang="en-US" sz="1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FBF54F-3B6F-4508-B816-9D6C8CB490CE}"/>
              </a:ext>
            </a:extLst>
          </p:cNvPr>
          <p:cNvSpPr txBox="1"/>
          <p:nvPr/>
        </p:nvSpPr>
        <p:spPr>
          <a:xfrm>
            <a:off x="3775192" y="3559335"/>
            <a:ext cx="46416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kern="0" spc="0" dirty="0">
                <a:solidFill>
                  <a:srgbClr val="000000"/>
                </a:solidFill>
                <a:effectLst/>
                <a:latin typeface="나눔스퀘어 ExtraBold"/>
                <a:ea typeface="나눔스퀘어 Light" panose="020B0600000101010101"/>
              </a:rPr>
              <a:t>M = 0.5 × ( G + D 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C478902-AFA8-4A3E-B718-0E3D8763D814}"/>
              </a:ext>
            </a:extLst>
          </p:cNvPr>
          <p:cNvSpPr txBox="1"/>
          <p:nvPr/>
        </p:nvSpPr>
        <p:spPr>
          <a:xfrm>
            <a:off x="517474" y="4789417"/>
            <a:ext cx="34812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G = Normalized Gini Coefficient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D = Default Rate</a:t>
            </a:r>
            <a:endParaRPr lang="ko-KR" altLang="en-US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7D1DB7-0217-4AA8-A640-608874720716}"/>
              </a:ext>
            </a:extLst>
          </p:cNvPr>
          <p:cNvSpPr txBox="1"/>
          <p:nvPr/>
        </p:nvSpPr>
        <p:spPr>
          <a:xfrm>
            <a:off x="293970" y="1264664"/>
            <a:ext cx="20660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대회 평가 지표</a:t>
            </a:r>
          </a:p>
        </p:txBody>
      </p:sp>
    </p:spTree>
    <p:extLst>
      <p:ext uri="{BB962C8B-B14F-4D97-AF65-F5344CB8AC3E}">
        <p14:creationId xmlns:p14="http://schemas.microsoft.com/office/powerpoint/2010/main" val="27738688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BE5C8EEB-4607-43D8-A129-079D78B52322}"/>
              </a:ext>
            </a:extLst>
          </p:cNvPr>
          <p:cNvSpPr txBox="1"/>
          <p:nvPr/>
        </p:nvSpPr>
        <p:spPr>
          <a:xfrm>
            <a:off x="240080" y="1295412"/>
            <a:ext cx="61733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Normalized Gini Coefficient (G)</a:t>
            </a:r>
            <a:endParaRPr lang="ko-KR" altLang="en-US" sz="2000" b="1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24240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데이터 분석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902868" y="674070"/>
            <a:ext cx="83548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Discussion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0462EB8-A2A9-4B90-A234-CFD63C4434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427" y="1992345"/>
            <a:ext cx="6239746" cy="419158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5A6456B-7932-4708-8DE7-88AEC7AC781F}"/>
              </a:ext>
            </a:extLst>
          </p:cNvPr>
          <p:cNvSpPr txBox="1"/>
          <p:nvPr/>
        </p:nvSpPr>
        <p:spPr>
          <a:xfrm>
            <a:off x="7366000" y="2287277"/>
            <a:ext cx="45847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모델이 고객의 채무 불이행 여부를 완전히 확인할 수 있는 경우 </a:t>
            </a:r>
            <a:r>
              <a:rPr lang="en-US" altLang="ko-KR" dirty="0"/>
              <a:t>(</a:t>
            </a:r>
            <a:r>
              <a:rPr lang="ko-KR" altLang="en-US" dirty="0"/>
              <a:t>완벽한 모델</a:t>
            </a:r>
            <a:r>
              <a:rPr lang="en-US" altLang="ko-KR" dirty="0"/>
              <a:t>) </a:t>
            </a:r>
          </a:p>
          <a:p>
            <a:endParaRPr lang="en-US" altLang="ko-KR" dirty="0"/>
          </a:p>
          <a:p>
            <a:r>
              <a:rPr lang="en-US" altLang="ko-KR" dirty="0"/>
              <a:t>-&gt;ROC</a:t>
            </a:r>
            <a:r>
              <a:rPr lang="ko-KR" altLang="en-US" dirty="0"/>
              <a:t>곡선이 </a:t>
            </a:r>
            <a:r>
              <a:rPr lang="ko-KR" altLang="en-US" dirty="0" err="1"/>
              <a:t>빨산색</a:t>
            </a:r>
            <a:r>
              <a:rPr lang="ko-KR" altLang="en-US" dirty="0"/>
              <a:t> 선처럼 그려집니다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AUC (</a:t>
            </a:r>
            <a:r>
              <a:rPr lang="ko-KR" altLang="en-US" dirty="0"/>
              <a:t>파란색 면적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en-US" altLang="ko-KR" dirty="0"/>
              <a:t>-AUC</a:t>
            </a:r>
            <a:r>
              <a:rPr lang="ko-KR" altLang="en-US" dirty="0"/>
              <a:t>의 범위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0~1</a:t>
            </a:r>
          </a:p>
          <a:p>
            <a:endParaRPr lang="en-US" altLang="ko-KR" dirty="0"/>
          </a:p>
          <a:p>
            <a:r>
              <a:rPr lang="en-US" altLang="ko-KR" dirty="0"/>
              <a:t>-</a:t>
            </a:r>
            <a:r>
              <a:rPr lang="ko-KR" altLang="en-US" dirty="0"/>
              <a:t>완전 모형의 경우 </a:t>
            </a:r>
            <a:r>
              <a:rPr lang="en-US" altLang="ko-KR" dirty="0"/>
              <a:t>1</a:t>
            </a:r>
          </a:p>
          <a:p>
            <a:r>
              <a:rPr lang="en-US" altLang="ko-KR" dirty="0"/>
              <a:t> </a:t>
            </a:r>
            <a:r>
              <a:rPr lang="ko-KR" altLang="en-US" dirty="0"/>
              <a:t>랜덤모형의 경우 </a:t>
            </a:r>
            <a:r>
              <a:rPr lang="en-US" altLang="ko-KR" dirty="0"/>
              <a:t>0.5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6332762-E88D-49B1-B5C2-857DD40A5323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14912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BE5C8EEB-4607-43D8-A129-079D78B52322}"/>
              </a:ext>
            </a:extLst>
          </p:cNvPr>
          <p:cNvSpPr txBox="1"/>
          <p:nvPr/>
        </p:nvSpPr>
        <p:spPr>
          <a:xfrm>
            <a:off x="240080" y="1295412"/>
            <a:ext cx="61733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Default Rate (D)</a:t>
            </a:r>
            <a:endParaRPr lang="ko-KR" altLang="en-US" sz="2000" b="1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24240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데이터 분석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902868" y="674070"/>
            <a:ext cx="83548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Discussion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BB686B8-2637-4EB9-968A-B4AAA679E0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970" y="2526898"/>
            <a:ext cx="6674345" cy="322075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2F3D789-EF4F-4C18-A9B0-70C3414DE724}"/>
              </a:ext>
            </a:extLst>
          </p:cNvPr>
          <p:cNvSpPr txBox="1"/>
          <p:nvPr/>
        </p:nvSpPr>
        <p:spPr>
          <a:xfrm>
            <a:off x="7637417" y="3121614"/>
            <a:ext cx="376210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지니계수가</a:t>
            </a:r>
            <a:r>
              <a:rPr lang="ko-KR" altLang="en-US" dirty="0"/>
              <a:t> 같은 두 모델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4%(TPR)</a:t>
            </a:r>
            <a:r>
              <a:rPr lang="ko-KR" altLang="en-US" dirty="0"/>
              <a:t>로 캡처한 기본 비율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모델 </a:t>
            </a:r>
            <a:r>
              <a:rPr lang="en-US" altLang="ko-KR" dirty="0"/>
              <a:t>B</a:t>
            </a:r>
            <a:r>
              <a:rPr lang="ko-KR" altLang="en-US" dirty="0"/>
              <a:t>에서 </a:t>
            </a:r>
            <a:r>
              <a:rPr lang="en-US" altLang="ko-KR" dirty="0"/>
              <a:t>D </a:t>
            </a:r>
            <a:r>
              <a:rPr lang="ko-KR" altLang="en-US" dirty="0"/>
              <a:t>값이 더 높음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→ 최종점수 </a:t>
            </a:r>
            <a:r>
              <a:rPr lang="en-US" altLang="ko-KR" dirty="0"/>
              <a:t>(M)</a:t>
            </a:r>
            <a:r>
              <a:rPr lang="ko-KR" altLang="en-US" dirty="0"/>
              <a:t>도 모델 </a:t>
            </a:r>
            <a:r>
              <a:rPr lang="en-US" altLang="ko-KR" dirty="0"/>
              <a:t>B</a:t>
            </a:r>
            <a:r>
              <a:rPr lang="ko-KR" altLang="en-US" dirty="0"/>
              <a:t>에서 더 높음</a:t>
            </a:r>
            <a:endParaRPr lang="en-US" altLang="ko-KR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B53E052-AD6D-49EA-B96D-EFB8CF735B2C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52161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24240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데이터 분석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902868" y="676096"/>
            <a:ext cx="45717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EDA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B57E0DB-09A9-4B97-B327-B6100A0626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015" t="982" r="8741" b="1737"/>
          <a:stretch/>
        </p:blipFill>
        <p:spPr>
          <a:xfrm>
            <a:off x="1043490" y="2187687"/>
            <a:ext cx="3861995" cy="399421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AF33190-51A3-47BD-B363-828CCD1428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187687"/>
            <a:ext cx="5903418" cy="436700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D8761E5-99C3-4451-A87C-CA2C3337D16A}"/>
              </a:ext>
            </a:extLst>
          </p:cNvPr>
          <p:cNvSpPr txBox="1"/>
          <p:nvPr/>
        </p:nvSpPr>
        <p:spPr>
          <a:xfrm>
            <a:off x="2323649" y="1429136"/>
            <a:ext cx="1301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변수 개수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1AA54A-4A26-430C-9F73-E12A60352F00}"/>
              </a:ext>
            </a:extLst>
          </p:cNvPr>
          <p:cNvSpPr txBox="1"/>
          <p:nvPr/>
        </p:nvSpPr>
        <p:spPr>
          <a:xfrm>
            <a:off x="8343083" y="1429136"/>
            <a:ext cx="1409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Target</a:t>
            </a:r>
            <a:r>
              <a:rPr lang="ko-KR" altLang="en-US" dirty="0"/>
              <a:t> 분포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5E46D9-1864-4EEF-B627-68A4296AB669}"/>
              </a:ext>
            </a:extLst>
          </p:cNvPr>
          <p:cNvSpPr txBox="1"/>
          <p:nvPr/>
        </p:nvSpPr>
        <p:spPr>
          <a:xfrm>
            <a:off x="7158717" y="4476204"/>
            <a:ext cx="15237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/>
              <a:t>75.09%</a:t>
            </a:r>
            <a:endParaRPr lang="ko-KR" altLang="en-US" sz="3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2959EB7-BB38-4BFC-979D-75E844F5686E}"/>
              </a:ext>
            </a:extLst>
          </p:cNvPr>
          <p:cNvSpPr txBox="1"/>
          <p:nvPr/>
        </p:nvSpPr>
        <p:spPr>
          <a:xfrm>
            <a:off x="9409883" y="5307872"/>
            <a:ext cx="15237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/>
              <a:t>24.91%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9299817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24240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데이터 분석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902868" y="676096"/>
            <a:ext cx="302679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EDA : D_* = Delinquency variables (</a:t>
            </a:r>
            <a:r>
              <a:rPr lang="ko-KR" altLang="en-US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연체 변수</a:t>
            </a:r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)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4AA3792-9BA8-4805-999B-B7727466F4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42" t="6681" r="901" b="5228"/>
          <a:stretch/>
        </p:blipFill>
        <p:spPr>
          <a:xfrm>
            <a:off x="0" y="1125210"/>
            <a:ext cx="7429500" cy="303367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02B6404-8E47-4683-86C5-16F123C7E8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8651" y="2746942"/>
            <a:ext cx="6653349" cy="401418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A650F22-25DE-4BA9-97A0-3D8AAA1990BB}"/>
              </a:ext>
            </a:extLst>
          </p:cNvPr>
          <p:cNvSpPr txBox="1"/>
          <p:nvPr/>
        </p:nvSpPr>
        <p:spPr>
          <a:xfrm>
            <a:off x="1190211" y="4854664"/>
            <a:ext cx="3220279" cy="878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0" i="0" dirty="0" err="1">
                <a:solidFill>
                  <a:srgbClr val="000000"/>
                </a:solidFill>
                <a:effectLst/>
                <a:latin typeface="noto"/>
              </a:rPr>
              <a:t>결측치</a:t>
            </a:r>
            <a:endParaRPr lang="en-US" altLang="ko-KR" b="0" i="0" dirty="0">
              <a:solidFill>
                <a:srgbClr val="000000"/>
              </a:solidFill>
              <a:effectLst/>
              <a:latin typeface="noto"/>
            </a:endParaRPr>
          </a:p>
          <a:p>
            <a:pPr>
              <a:lnSpc>
                <a:spcPct val="150000"/>
              </a:lnSpc>
            </a:pPr>
            <a:r>
              <a:rPr lang="ko-KR" altLang="en-US" b="0" i="0" dirty="0" err="1">
                <a:solidFill>
                  <a:srgbClr val="000000"/>
                </a:solidFill>
                <a:effectLst/>
                <a:latin typeface="noto"/>
              </a:rPr>
              <a:t>결측치가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"/>
              </a:rPr>
              <a:t> 있는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"/>
              </a:rPr>
              <a:t>D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"/>
              </a:rPr>
              <a:t>변수가 </a:t>
            </a:r>
            <a:r>
              <a:rPr lang="en-US" altLang="ko-KR" dirty="0">
                <a:solidFill>
                  <a:srgbClr val="000000"/>
                </a:solidFill>
                <a:latin typeface="noto"/>
              </a:rPr>
              <a:t> </a:t>
            </a:r>
            <a:r>
              <a:rPr lang="ko-KR" altLang="en-US" dirty="0">
                <a:solidFill>
                  <a:srgbClr val="000000"/>
                </a:solidFill>
                <a:latin typeface="noto"/>
              </a:rPr>
              <a:t>많음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768774-B1F8-44AF-BBD0-840610361903}"/>
              </a:ext>
            </a:extLst>
          </p:cNvPr>
          <p:cNvSpPr txBox="1"/>
          <p:nvPr/>
        </p:nvSpPr>
        <p:spPr>
          <a:xfrm>
            <a:off x="8416833" y="1227909"/>
            <a:ext cx="2656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D_columns</a:t>
            </a:r>
            <a:r>
              <a:rPr lang="en-US" altLang="ko-KR" dirty="0"/>
              <a:t> </a:t>
            </a:r>
            <a:r>
              <a:rPr lang="ko-KR" altLang="en-US" dirty="0" err="1"/>
              <a:t>결측치</a:t>
            </a:r>
            <a:r>
              <a:rPr lang="ko-KR" altLang="en-US" dirty="0"/>
              <a:t> 코드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EDF8A402-8B46-432A-9D05-AF9AB8478DAB}"/>
              </a:ext>
            </a:extLst>
          </p:cNvPr>
          <p:cNvCxnSpPr/>
          <p:nvPr/>
        </p:nvCxnSpPr>
        <p:spPr>
          <a:xfrm>
            <a:off x="7516586" y="1421284"/>
            <a:ext cx="78268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1963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24240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데이터 분석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902868" y="676096"/>
            <a:ext cx="299473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EDA : D_* = Delinquency variables (</a:t>
            </a:r>
            <a:r>
              <a:rPr lang="ko-KR" altLang="en-US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연체 변수</a:t>
            </a:r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)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DE2B999-2512-4967-892B-D30414D2A8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92" t="4079" r="500" b="8668"/>
          <a:stretch/>
        </p:blipFill>
        <p:spPr>
          <a:xfrm>
            <a:off x="0" y="2435590"/>
            <a:ext cx="11947220" cy="23885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AC4F76E-D44A-46E1-BA65-150830FE08A6}"/>
              </a:ext>
            </a:extLst>
          </p:cNvPr>
          <p:cNvSpPr txBox="1"/>
          <p:nvPr/>
        </p:nvSpPr>
        <p:spPr>
          <a:xfrm>
            <a:off x="132080" y="1753056"/>
            <a:ext cx="2875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D_columns</a:t>
            </a:r>
            <a:r>
              <a:rPr lang="en-US" altLang="ko-KR" dirty="0"/>
              <a:t> </a:t>
            </a:r>
            <a:r>
              <a:rPr lang="ko-KR" altLang="en-US" dirty="0"/>
              <a:t>상관관계 코드</a:t>
            </a:r>
          </a:p>
        </p:txBody>
      </p:sp>
    </p:spTree>
    <p:extLst>
      <p:ext uri="{BB962C8B-B14F-4D97-AF65-F5344CB8AC3E}">
        <p14:creationId xmlns:p14="http://schemas.microsoft.com/office/powerpoint/2010/main" val="2510554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24240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데이터 분석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902868" y="676096"/>
            <a:ext cx="299473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EDA : D_* = Delinquency variables (</a:t>
            </a:r>
            <a:r>
              <a:rPr lang="ko-KR" altLang="en-US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연체 변수</a:t>
            </a:r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)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86F0F46-DF89-4358-9764-6CE068F351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8843" y="1123271"/>
            <a:ext cx="6281077" cy="557143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B73DEBF-5D66-4254-88BD-73DE0BACC1DA}"/>
              </a:ext>
            </a:extLst>
          </p:cNvPr>
          <p:cNvSpPr txBox="1"/>
          <p:nvPr/>
        </p:nvSpPr>
        <p:spPr>
          <a:xfrm>
            <a:off x="0" y="2387338"/>
            <a:ext cx="8799444" cy="33473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상관관계</a:t>
            </a:r>
            <a:endParaRPr lang="ko-KR" altLang="en-US" sz="800" dirty="0"/>
          </a:p>
          <a:p>
            <a:pPr>
              <a:lnSpc>
                <a:spcPct val="150000"/>
              </a:lnSpc>
            </a:pPr>
            <a:r>
              <a:rPr lang="en-US" altLang="ko-KR" dirty="0"/>
              <a:t>D_42</a:t>
            </a:r>
            <a:r>
              <a:rPr lang="ko-KR" altLang="en-US" dirty="0"/>
              <a:t>는 </a:t>
            </a:r>
            <a:r>
              <a:rPr lang="en-US" altLang="ko-KR" dirty="0"/>
              <a:t>D_110,</a:t>
            </a:r>
            <a:r>
              <a:rPr lang="ko-KR" altLang="en-US" dirty="0"/>
              <a:t> </a:t>
            </a:r>
            <a:r>
              <a:rPr lang="en-US" altLang="ko-KR" dirty="0"/>
              <a:t>D_111</a:t>
            </a:r>
            <a:r>
              <a:rPr lang="ko-KR" altLang="en-US" dirty="0"/>
              <a:t>과 </a:t>
            </a:r>
            <a:r>
              <a:rPr lang="en-US" altLang="ko-KR" dirty="0"/>
              <a:t>1.0</a:t>
            </a:r>
            <a:r>
              <a:rPr lang="ko-KR" altLang="en-US" dirty="0"/>
              <a:t>의 상관관계를 갖는다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D_58</a:t>
            </a:r>
            <a:r>
              <a:rPr lang="ko-KR" altLang="en-US" dirty="0"/>
              <a:t>은 </a:t>
            </a:r>
            <a:r>
              <a:rPr lang="en-US" altLang="ko-KR" dirty="0"/>
              <a:t>D_74</a:t>
            </a:r>
            <a:r>
              <a:rPr lang="ko-KR" altLang="en-US" dirty="0"/>
              <a:t>와 </a:t>
            </a:r>
            <a:r>
              <a:rPr lang="en-US" altLang="ko-KR" dirty="0"/>
              <a:t>0.92,</a:t>
            </a:r>
            <a:r>
              <a:rPr lang="ko-KR" altLang="en-US" dirty="0"/>
              <a:t> </a:t>
            </a:r>
            <a:r>
              <a:rPr lang="en-US" altLang="ko-KR" dirty="0"/>
              <a:t>D_75</a:t>
            </a:r>
            <a:r>
              <a:rPr lang="ko-KR" altLang="en-US" dirty="0"/>
              <a:t>와 </a:t>
            </a:r>
            <a:r>
              <a:rPr lang="en-US" altLang="ko-KR" dirty="0"/>
              <a:t>0.93</a:t>
            </a:r>
            <a:r>
              <a:rPr lang="ko-KR" altLang="en-US" dirty="0"/>
              <a:t>의 상관관계를 갖는다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D_62</a:t>
            </a:r>
            <a:r>
              <a:rPr lang="ko-KR" altLang="en-US" dirty="0"/>
              <a:t>는 </a:t>
            </a:r>
            <a:r>
              <a:rPr lang="en-US" altLang="ko-KR" dirty="0"/>
              <a:t>D_77</a:t>
            </a:r>
            <a:r>
              <a:rPr lang="ko-KR" altLang="en-US" dirty="0"/>
              <a:t>과 </a:t>
            </a:r>
            <a:r>
              <a:rPr lang="en-US" altLang="ko-KR" dirty="0"/>
              <a:t>1.0</a:t>
            </a:r>
            <a:r>
              <a:rPr lang="ko-KR" altLang="en-US" dirty="0"/>
              <a:t>의 상관관계를 갖는다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D_74</a:t>
            </a:r>
            <a:r>
              <a:rPr lang="ko-KR" altLang="en-US" dirty="0"/>
              <a:t>는 </a:t>
            </a:r>
            <a:r>
              <a:rPr lang="en-US" altLang="ko-KR" dirty="0"/>
              <a:t>D_75</a:t>
            </a:r>
            <a:r>
              <a:rPr lang="ko-KR" altLang="en-US" dirty="0"/>
              <a:t>와 </a:t>
            </a:r>
            <a:r>
              <a:rPr lang="en-US" altLang="ko-KR" dirty="0"/>
              <a:t>0.99</a:t>
            </a:r>
            <a:r>
              <a:rPr lang="ko-KR" altLang="en-US" dirty="0"/>
              <a:t>의 상관관계를 갖는다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D_73</a:t>
            </a:r>
            <a:r>
              <a:rPr lang="ko-KR" altLang="en-US" dirty="0"/>
              <a:t>은 </a:t>
            </a:r>
            <a:r>
              <a:rPr lang="en-US" altLang="ko-KR" dirty="0"/>
              <a:t>D_88</a:t>
            </a:r>
            <a:r>
              <a:rPr lang="ko-KR" altLang="en-US" dirty="0"/>
              <a:t>과 </a:t>
            </a:r>
            <a:r>
              <a:rPr lang="en-US" altLang="ko-KR" dirty="0"/>
              <a:t>-1.0</a:t>
            </a:r>
            <a:r>
              <a:rPr lang="ko-KR" altLang="en-US" dirty="0"/>
              <a:t>의 상관관계를 갖는다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D_139</a:t>
            </a:r>
            <a:r>
              <a:rPr lang="ko-KR" altLang="en-US" dirty="0"/>
              <a:t>는 </a:t>
            </a:r>
            <a:r>
              <a:rPr lang="en-US" altLang="ko-KR" dirty="0"/>
              <a:t>D_143 </a:t>
            </a:r>
            <a:r>
              <a:rPr lang="ko-KR" altLang="en-US" dirty="0"/>
              <a:t>및 </a:t>
            </a:r>
            <a:r>
              <a:rPr lang="en-US" altLang="ko-KR" dirty="0"/>
              <a:t>D_141</a:t>
            </a:r>
            <a:r>
              <a:rPr lang="ko-KR" altLang="en-US" dirty="0"/>
              <a:t>과 </a:t>
            </a:r>
            <a:r>
              <a:rPr lang="en-US" altLang="ko-KR" dirty="0"/>
              <a:t>1.0</a:t>
            </a:r>
            <a:r>
              <a:rPr lang="ko-KR" altLang="en-US" dirty="0"/>
              <a:t>의 상관관계를 갖는다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D_141</a:t>
            </a:r>
            <a:r>
              <a:rPr lang="ko-KR" altLang="en-US" dirty="0"/>
              <a:t>은 </a:t>
            </a:r>
            <a:r>
              <a:rPr lang="en-US" altLang="ko-KR" dirty="0"/>
              <a:t>D_143</a:t>
            </a:r>
            <a:r>
              <a:rPr lang="ko-KR" altLang="en-US" dirty="0"/>
              <a:t>과 </a:t>
            </a:r>
            <a:r>
              <a:rPr lang="en-US" altLang="ko-KR" dirty="0"/>
              <a:t>1.0</a:t>
            </a:r>
            <a:r>
              <a:rPr lang="ko-KR" altLang="en-US" dirty="0"/>
              <a:t>의 상관관계를 갖는다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152490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24240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데이터 분석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902868" y="676096"/>
            <a:ext cx="262924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EDA : S_* = Spend variables (</a:t>
            </a:r>
            <a:r>
              <a:rPr lang="ko-KR" altLang="en-US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소비 변수</a:t>
            </a:r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)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8E39E4EF-CF13-429A-84EC-740AC5E40C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82" t="3308" r="2233" b="4961"/>
          <a:stretch/>
        </p:blipFill>
        <p:spPr>
          <a:xfrm>
            <a:off x="2975113" y="2455383"/>
            <a:ext cx="9044608" cy="4093584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BC5B9507-1368-4B64-BF2E-2F4083F106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70060"/>
            <a:ext cx="8259328" cy="962159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C20FC0D4-3B55-498F-A09B-10E42934FBA9}"/>
              </a:ext>
            </a:extLst>
          </p:cNvPr>
          <p:cNvSpPr txBox="1"/>
          <p:nvPr/>
        </p:nvSpPr>
        <p:spPr>
          <a:xfrm>
            <a:off x="172279" y="3301846"/>
            <a:ext cx="2387600" cy="1200329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/>
              <a:t>결측치</a:t>
            </a:r>
            <a:endParaRPr lang="en-US" altLang="ko-KR" dirty="0"/>
          </a:p>
          <a:p>
            <a:r>
              <a:rPr lang="en-US" altLang="ko-KR" dirty="0"/>
              <a:t>S_9, S_27, S_3, S_7</a:t>
            </a:r>
          </a:p>
          <a:p>
            <a:r>
              <a:rPr lang="ko-KR" altLang="en-US" dirty="0"/>
              <a:t>→ 상대적으로 </a:t>
            </a:r>
            <a:endParaRPr lang="en-US" altLang="ko-KR" dirty="0"/>
          </a:p>
          <a:p>
            <a:r>
              <a:rPr lang="ko-KR" altLang="en-US" dirty="0"/>
              <a:t>    </a:t>
            </a:r>
            <a:r>
              <a:rPr lang="ko-KR" altLang="en-US" dirty="0" err="1"/>
              <a:t>결측치가</a:t>
            </a:r>
            <a:r>
              <a:rPr lang="ko-KR" altLang="en-US" dirty="0"/>
              <a:t> 많음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368FA85-8010-4CFF-A6D1-B21C925F3A73}"/>
              </a:ext>
            </a:extLst>
          </p:cNvPr>
          <p:cNvSpPr/>
          <p:nvPr/>
        </p:nvSpPr>
        <p:spPr>
          <a:xfrm>
            <a:off x="3090435" y="2455383"/>
            <a:ext cx="1799065" cy="397081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3ED43A8E-CE2A-492F-B64A-1D12E03219AC}"/>
              </a:ext>
            </a:extLst>
          </p:cNvPr>
          <p:cNvCxnSpPr/>
          <p:nvPr/>
        </p:nvCxnSpPr>
        <p:spPr>
          <a:xfrm flipH="1">
            <a:off x="2559879" y="3733800"/>
            <a:ext cx="525709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79232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24240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데이터 분석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902868" y="676096"/>
            <a:ext cx="262924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EDA : S_* = Spend variables (</a:t>
            </a:r>
            <a:r>
              <a:rPr lang="ko-KR" altLang="en-US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소비 변수</a:t>
            </a:r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)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42D7E01-2238-4F2C-8F2F-0F4BE4A437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3776" y="425080"/>
            <a:ext cx="7026143" cy="613896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A2936C0-BB94-427E-8ED5-4F40846D5833}"/>
              </a:ext>
            </a:extLst>
          </p:cNvPr>
          <p:cNvSpPr txBox="1"/>
          <p:nvPr/>
        </p:nvSpPr>
        <p:spPr>
          <a:xfrm>
            <a:off x="403600" y="2039548"/>
            <a:ext cx="3627782" cy="1285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상관관계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S_3</a:t>
            </a:r>
            <a:r>
              <a:rPr lang="ko-KR" altLang="en-US" dirty="0"/>
              <a:t>와 </a:t>
            </a:r>
            <a:r>
              <a:rPr lang="en-US" altLang="ko-KR" dirty="0"/>
              <a:t>S_7</a:t>
            </a:r>
            <a:r>
              <a:rPr lang="ko-KR" altLang="en-US" dirty="0"/>
              <a:t>의 상관관계 </a:t>
            </a:r>
            <a:r>
              <a:rPr lang="en-US" altLang="ko-KR" dirty="0"/>
              <a:t>0.91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S_22</a:t>
            </a:r>
            <a:r>
              <a:rPr lang="ko-KR" altLang="en-US" dirty="0"/>
              <a:t>와 </a:t>
            </a:r>
            <a:r>
              <a:rPr lang="en-US" altLang="ko-KR" dirty="0"/>
              <a:t>S_24</a:t>
            </a:r>
            <a:r>
              <a:rPr lang="ko-KR" altLang="en-US" dirty="0"/>
              <a:t>의 상관관계 </a:t>
            </a:r>
            <a:r>
              <a:rPr lang="en-US" altLang="ko-KR" dirty="0"/>
              <a:t>0.94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FFBCF49-B88C-4665-99B1-AAB3EB476B00}"/>
              </a:ext>
            </a:extLst>
          </p:cNvPr>
          <p:cNvSpPr/>
          <p:nvPr/>
        </p:nvSpPr>
        <p:spPr>
          <a:xfrm>
            <a:off x="5222708" y="593094"/>
            <a:ext cx="1241082" cy="2438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DE1E24D-B4F4-41F2-8D06-E1F4805CAB4F}"/>
              </a:ext>
            </a:extLst>
          </p:cNvPr>
          <p:cNvSpPr/>
          <p:nvPr/>
        </p:nvSpPr>
        <p:spPr>
          <a:xfrm>
            <a:off x="6190425" y="585265"/>
            <a:ext cx="278673" cy="59113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1C8A9452-8A06-4643-B9FE-4DA3FEC06F4D}"/>
              </a:ext>
            </a:extLst>
          </p:cNvPr>
          <p:cNvCxnSpPr>
            <a:cxnSpLocks/>
          </p:cNvCxnSpPr>
          <p:nvPr/>
        </p:nvCxnSpPr>
        <p:spPr>
          <a:xfrm flipH="1">
            <a:off x="3386280" y="884291"/>
            <a:ext cx="2804145" cy="179790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6AC2C50-4567-4813-8F2B-DD564337546C}"/>
              </a:ext>
            </a:extLst>
          </p:cNvPr>
          <p:cNvSpPr/>
          <p:nvPr/>
        </p:nvSpPr>
        <p:spPr>
          <a:xfrm>
            <a:off x="5131582" y="4708286"/>
            <a:ext cx="5188076" cy="278674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55FC5E7-A8FE-4184-B8AA-8C5CF4288C0D}"/>
              </a:ext>
            </a:extLst>
          </p:cNvPr>
          <p:cNvSpPr/>
          <p:nvPr/>
        </p:nvSpPr>
        <p:spPr>
          <a:xfrm>
            <a:off x="10041670" y="4709117"/>
            <a:ext cx="277988" cy="1798789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BB9586CA-48EA-4D53-B660-BAB432B074CA}"/>
              </a:ext>
            </a:extLst>
          </p:cNvPr>
          <p:cNvCxnSpPr>
            <a:cxnSpLocks/>
          </p:cNvCxnSpPr>
          <p:nvPr/>
        </p:nvCxnSpPr>
        <p:spPr>
          <a:xfrm flipH="1" flipV="1">
            <a:off x="3596640" y="3178629"/>
            <a:ext cx="6445030" cy="1551499"/>
          </a:xfrm>
          <a:prstGeom prst="straightConnector1">
            <a:avLst/>
          </a:prstGeom>
          <a:ln w="19050">
            <a:solidFill>
              <a:srgbClr val="FFCC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5947725-4892-4AAF-9AE4-42F4768E5E66}"/>
              </a:ext>
            </a:extLst>
          </p:cNvPr>
          <p:cNvSpPr txBox="1"/>
          <p:nvPr/>
        </p:nvSpPr>
        <p:spPr>
          <a:xfrm>
            <a:off x="4631374" y="545737"/>
            <a:ext cx="500208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S_3</a:t>
            </a:r>
            <a:endParaRPr lang="ko-KR" altLang="en-US" sz="16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9376369-F1D7-4930-8350-E206B17AC3EA}"/>
              </a:ext>
            </a:extLst>
          </p:cNvPr>
          <p:cNvSpPr txBox="1"/>
          <p:nvPr/>
        </p:nvSpPr>
        <p:spPr>
          <a:xfrm>
            <a:off x="6096000" y="6507906"/>
            <a:ext cx="539931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S_7</a:t>
            </a:r>
            <a:endParaRPr lang="ko-KR" altLang="en-US" sz="16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7F958BF-55FD-4318-8636-107FF9DC135E}"/>
              </a:ext>
            </a:extLst>
          </p:cNvPr>
          <p:cNvSpPr txBox="1"/>
          <p:nvPr/>
        </p:nvSpPr>
        <p:spPr>
          <a:xfrm>
            <a:off x="4432746" y="4654063"/>
            <a:ext cx="628175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S_22</a:t>
            </a:r>
            <a:endParaRPr lang="ko-KR" altLang="en-US" sz="16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6A636F6-4ED0-49B1-8D3F-1E81D7DB2EB0}"/>
              </a:ext>
            </a:extLst>
          </p:cNvPr>
          <p:cNvSpPr txBox="1"/>
          <p:nvPr/>
        </p:nvSpPr>
        <p:spPr>
          <a:xfrm>
            <a:off x="9871392" y="6461607"/>
            <a:ext cx="618544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S_24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4284430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5806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1A4C0C-593F-49EA-A036-AAE8EB62D98B}"/>
              </a:ext>
            </a:extLst>
          </p:cNvPr>
          <p:cNvSpPr txBox="1"/>
          <p:nvPr/>
        </p:nvSpPr>
        <p:spPr>
          <a:xfrm>
            <a:off x="227473" y="790303"/>
            <a:ext cx="20008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+mj-ea"/>
                <a:ea typeface="+mj-ea"/>
              </a:rPr>
              <a:t>팀원 소개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970F29-80A3-479C-946E-B272989FDAA3}"/>
              </a:ext>
            </a:extLst>
          </p:cNvPr>
          <p:cNvSpPr txBox="1"/>
          <p:nvPr/>
        </p:nvSpPr>
        <p:spPr>
          <a:xfrm>
            <a:off x="744582" y="2873268"/>
            <a:ext cx="4794068" cy="2213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3200" dirty="0"/>
              <a:t>팀   장 </a:t>
            </a:r>
            <a:r>
              <a:rPr lang="en-US" altLang="ko-KR" sz="3200" dirty="0"/>
              <a:t>: </a:t>
            </a:r>
            <a:r>
              <a:rPr lang="ko-KR" altLang="en-US" sz="3200" dirty="0"/>
              <a:t>박규리</a:t>
            </a:r>
            <a:endParaRPr lang="en-US" altLang="ko-KR" sz="32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3200" dirty="0" err="1"/>
              <a:t>부팀장</a:t>
            </a:r>
            <a:r>
              <a:rPr lang="ko-KR" altLang="en-US" sz="3200" dirty="0"/>
              <a:t> </a:t>
            </a:r>
            <a:r>
              <a:rPr lang="en-US" altLang="ko-KR" sz="3200" dirty="0"/>
              <a:t>: </a:t>
            </a:r>
            <a:r>
              <a:rPr lang="ko-KR" altLang="en-US" sz="3200" dirty="0"/>
              <a:t>박종민</a:t>
            </a:r>
            <a:endParaRPr lang="en-US" altLang="ko-KR" sz="32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3200" dirty="0"/>
              <a:t>팀   원 </a:t>
            </a:r>
            <a:r>
              <a:rPr lang="en-US" altLang="ko-KR" sz="3200" dirty="0"/>
              <a:t>: </a:t>
            </a:r>
            <a:r>
              <a:rPr lang="ko-KR" altLang="en-US" sz="3200" dirty="0" err="1"/>
              <a:t>백진선</a:t>
            </a:r>
            <a:r>
              <a:rPr lang="en-US" altLang="ko-KR" sz="3200" dirty="0"/>
              <a:t>, </a:t>
            </a:r>
            <a:r>
              <a:rPr lang="ko-KR" altLang="en-US" sz="3200" dirty="0" err="1"/>
              <a:t>최가은</a:t>
            </a:r>
            <a:endParaRPr lang="ko-KR" altLang="en-US" sz="3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0FBC01-E1D6-4C80-B572-99F2391CA190}"/>
              </a:ext>
            </a:extLst>
          </p:cNvPr>
          <p:cNvSpPr txBox="1"/>
          <p:nvPr/>
        </p:nvSpPr>
        <p:spPr>
          <a:xfrm>
            <a:off x="622662" y="2226937"/>
            <a:ext cx="55342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★ </a:t>
            </a:r>
            <a:r>
              <a:rPr lang="en-US" altLang="ko-KR" sz="2800" b="1" dirty="0"/>
              <a:t>MST(Marvelous Stars Team)</a:t>
            </a:r>
            <a:endParaRPr lang="ko-KR" altLang="en-US" sz="2800" b="1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D33F14D4-9752-4346-BA4C-8CD161AAD7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7509" y="4049003"/>
            <a:ext cx="2724173" cy="2739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1001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24240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데이터 분석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902868" y="676096"/>
            <a:ext cx="276389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EDA : P_* = Payment variables (</a:t>
            </a:r>
            <a:r>
              <a:rPr lang="ko-KR" altLang="en-US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지급 변수</a:t>
            </a:r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)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C879EC8-CE43-4C20-AFB9-475912D659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360" y="1753056"/>
            <a:ext cx="5839640" cy="405821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3A25F60-4552-43E3-8325-BD45139EC2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4946" y="1156473"/>
            <a:ext cx="4798714" cy="541047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39AFF65-23B8-44BF-A4FA-9D7D06D85D6D}"/>
              </a:ext>
            </a:extLst>
          </p:cNvPr>
          <p:cNvSpPr txBox="1"/>
          <p:nvPr/>
        </p:nvSpPr>
        <p:spPr>
          <a:xfrm>
            <a:off x="1601143" y="5734878"/>
            <a:ext cx="3429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/>
              <a:t>결측치</a:t>
            </a:r>
            <a:endParaRPr lang="en-US" altLang="ko-KR" dirty="0"/>
          </a:p>
          <a:p>
            <a:r>
              <a:rPr lang="en-US" altLang="ko-KR" dirty="0"/>
              <a:t>P_3</a:t>
            </a:r>
            <a:r>
              <a:rPr lang="ko-KR" altLang="en-US" dirty="0"/>
              <a:t>과 </a:t>
            </a:r>
            <a:r>
              <a:rPr lang="en-US" altLang="ko-KR" dirty="0"/>
              <a:t>P_2</a:t>
            </a:r>
            <a:r>
              <a:rPr lang="ko-KR" altLang="en-US" dirty="0"/>
              <a:t>에 </a:t>
            </a:r>
            <a:r>
              <a:rPr lang="ko-KR" altLang="en-US" dirty="0" err="1"/>
              <a:t>결측치</a:t>
            </a:r>
            <a:r>
              <a:rPr lang="ko-KR" altLang="en-US" dirty="0"/>
              <a:t> 있음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C2A91F3-9496-4336-8E44-EEE01F292680}"/>
              </a:ext>
            </a:extLst>
          </p:cNvPr>
          <p:cNvSpPr txBox="1"/>
          <p:nvPr/>
        </p:nvSpPr>
        <p:spPr>
          <a:xfrm>
            <a:off x="8366894" y="1753056"/>
            <a:ext cx="1526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상관관계</a:t>
            </a:r>
          </a:p>
        </p:txBody>
      </p:sp>
    </p:spTree>
    <p:extLst>
      <p:ext uri="{BB962C8B-B14F-4D97-AF65-F5344CB8AC3E}">
        <p14:creationId xmlns:p14="http://schemas.microsoft.com/office/powerpoint/2010/main" val="38524453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24240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데이터 분석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902868" y="676096"/>
            <a:ext cx="276389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EDA : B_* = Balance variables (</a:t>
            </a:r>
            <a:r>
              <a:rPr lang="ko-KR" altLang="en-US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균형 변수</a:t>
            </a:r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)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5878BED-CC95-4B64-80B3-85B363CFF9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3540" y="2319436"/>
            <a:ext cx="9491958" cy="422890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618109-4FB2-40A6-B71E-EF01FE949539}"/>
              </a:ext>
            </a:extLst>
          </p:cNvPr>
          <p:cNvSpPr txBox="1"/>
          <p:nvPr/>
        </p:nvSpPr>
        <p:spPr>
          <a:xfrm>
            <a:off x="415225" y="1396106"/>
            <a:ext cx="28839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/>
              <a:t>결측치</a:t>
            </a:r>
            <a:endParaRPr lang="en-US" altLang="ko-KR" dirty="0"/>
          </a:p>
          <a:p>
            <a:r>
              <a:rPr lang="en-US" altLang="ko-KR" dirty="0"/>
              <a:t>B_17, B_29, B_42, B_39</a:t>
            </a:r>
          </a:p>
          <a:p>
            <a:r>
              <a:rPr lang="ko-KR" altLang="en-US" dirty="0"/>
              <a:t>→ 많은 </a:t>
            </a:r>
            <a:r>
              <a:rPr lang="ko-KR" altLang="en-US" dirty="0" err="1"/>
              <a:t>결측치를</a:t>
            </a:r>
            <a:r>
              <a:rPr lang="ko-KR" altLang="en-US" dirty="0"/>
              <a:t> 가짐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21CFE4B-F21F-4007-84C8-E3683466BB09}"/>
              </a:ext>
            </a:extLst>
          </p:cNvPr>
          <p:cNvSpPr/>
          <p:nvPr/>
        </p:nvSpPr>
        <p:spPr>
          <a:xfrm>
            <a:off x="2493540" y="2464526"/>
            <a:ext cx="1329523" cy="397110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24472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24240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데이터 분석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902868" y="676096"/>
            <a:ext cx="24913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EDA : R_* = Risk variables (</a:t>
            </a:r>
            <a:r>
              <a:rPr lang="ko-KR" altLang="en-US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위험 변수</a:t>
            </a:r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)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D96E222-AB78-4A72-8965-4F54CBF4D9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9166" y="1753056"/>
            <a:ext cx="8119795" cy="475756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1A4E6EE-CEA9-4DE8-8529-B9EE4239614D}"/>
              </a:ext>
            </a:extLst>
          </p:cNvPr>
          <p:cNvSpPr txBox="1"/>
          <p:nvPr/>
        </p:nvSpPr>
        <p:spPr>
          <a:xfrm>
            <a:off x="517474" y="1987826"/>
            <a:ext cx="26056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/>
              <a:t>결측치</a:t>
            </a:r>
            <a:endParaRPr lang="en-US" altLang="ko-KR" dirty="0"/>
          </a:p>
          <a:p>
            <a:r>
              <a:rPr lang="en-US" altLang="ko-KR" dirty="0"/>
              <a:t>R_9, R_26</a:t>
            </a:r>
          </a:p>
          <a:p>
            <a:r>
              <a:rPr lang="ko-KR" altLang="en-US" dirty="0"/>
              <a:t>→ 많은 </a:t>
            </a:r>
            <a:r>
              <a:rPr lang="ko-KR" altLang="en-US" dirty="0" err="1"/>
              <a:t>결측치를</a:t>
            </a:r>
            <a:r>
              <a:rPr lang="ko-KR" altLang="en-US" dirty="0"/>
              <a:t> 가짐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5FBF14F-8C14-40F8-8DA1-A8AB5DF36D0E}"/>
              </a:ext>
            </a:extLst>
          </p:cNvPr>
          <p:cNvSpPr/>
          <p:nvPr/>
        </p:nvSpPr>
        <p:spPr>
          <a:xfrm>
            <a:off x="3743660" y="1915886"/>
            <a:ext cx="516367" cy="4519748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63459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318BF48-D3C9-4B96-8F22-9C41944ACB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46DA07A7-BB3A-4E3B-A1CB-FB1C25235A78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CBF62D9-57AD-412C-8AB6-2475BE22224D}"/>
              </a:ext>
            </a:extLst>
          </p:cNvPr>
          <p:cNvSpPr txBox="1"/>
          <p:nvPr/>
        </p:nvSpPr>
        <p:spPr>
          <a:xfrm>
            <a:off x="467360" y="2468880"/>
            <a:ext cx="26933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모델 및 코드 설명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CE221B-5538-4DAA-86B0-73E5CAF4E698}"/>
              </a:ext>
            </a:extLst>
          </p:cNvPr>
          <p:cNvSpPr txBox="1"/>
          <p:nvPr/>
        </p:nvSpPr>
        <p:spPr>
          <a:xfrm>
            <a:off x="395516" y="323464"/>
            <a:ext cx="1210588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800" b="1" dirty="0">
                <a:solidFill>
                  <a:schemeClr val="bg1"/>
                </a:solidFill>
              </a:rPr>
              <a:t>3</a:t>
            </a:r>
            <a:endParaRPr lang="ko-KR" altLang="en-US" sz="13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21716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24240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사용한 모델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26116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err="1">
                <a:solidFill>
                  <a:schemeClr val="bg1"/>
                </a:solidFill>
                <a:latin typeface="Arial Nova Light" panose="020B0304020202020204" pitchFamily="34" charset="0"/>
              </a:rPr>
              <a:t>Xgboost</a:t>
            </a:r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, </a:t>
            </a:r>
            <a:r>
              <a:rPr lang="en-US" altLang="ko-KR" sz="1100" dirty="0" err="1">
                <a:solidFill>
                  <a:schemeClr val="bg1"/>
                </a:solidFill>
                <a:latin typeface="Arial Nova Light" panose="020B0304020202020204" pitchFamily="34" charset="0"/>
              </a:rPr>
              <a:t>Lightgbm</a:t>
            </a:r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, </a:t>
            </a:r>
            <a:r>
              <a:rPr lang="en-US" altLang="ko-KR" sz="1100" dirty="0" err="1">
                <a:solidFill>
                  <a:schemeClr val="bg1"/>
                </a:solidFill>
                <a:latin typeface="Arial Nova Light" panose="020B0304020202020204" pitchFamily="34" charset="0"/>
              </a:rPr>
              <a:t>Catboost</a:t>
            </a:r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, ensemble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9A63C56D-44BF-4D21-99C0-A92F8AE7EA9B}"/>
              </a:ext>
            </a:extLst>
          </p:cNvPr>
          <p:cNvGrpSpPr/>
          <p:nvPr/>
        </p:nvGrpSpPr>
        <p:grpSpPr>
          <a:xfrm>
            <a:off x="1080220" y="5541147"/>
            <a:ext cx="2038350" cy="829138"/>
            <a:chOff x="2028825" y="5485953"/>
            <a:chExt cx="2038350" cy="829138"/>
          </a:xfrm>
        </p:grpSpPr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B26C93B2-28CD-450E-926E-80DE67A2B29A}"/>
                </a:ext>
              </a:extLst>
            </p:cNvPr>
            <p:cNvCxnSpPr/>
            <p:nvPr/>
          </p:nvCxnSpPr>
          <p:spPr>
            <a:xfrm>
              <a:off x="2028825" y="5485953"/>
              <a:ext cx="203835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C4EDC6A-0FB7-4BD8-8BA0-9A3CA0735EA1}"/>
                </a:ext>
              </a:extLst>
            </p:cNvPr>
            <p:cNvSpPr txBox="1"/>
            <p:nvPr/>
          </p:nvSpPr>
          <p:spPr>
            <a:xfrm>
              <a:off x="2721628" y="5562125"/>
              <a:ext cx="65274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latin typeface="Arial" panose="020B0604020202020204" pitchFamily="34" charset="0"/>
                  <a:cs typeface="Arial" panose="020B0604020202020204" pitchFamily="34" charset="0"/>
                </a:rPr>
                <a:t>Score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F493FFD-AB5F-4DF3-B0E5-31DC25C25869}"/>
                </a:ext>
              </a:extLst>
            </p:cNvPr>
            <p:cNvSpPr txBox="1"/>
            <p:nvPr/>
          </p:nvSpPr>
          <p:spPr>
            <a:xfrm>
              <a:off x="2614612" y="5853426"/>
              <a:ext cx="95571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 dirty="0">
                  <a:latin typeface="Arial" panose="020B0604020202020204" pitchFamily="34" charset="0"/>
                  <a:cs typeface="Arial" panose="020B0604020202020204" pitchFamily="34" charset="0"/>
                </a:rPr>
                <a:t>0.794</a:t>
              </a:r>
              <a:endParaRPr lang="ko-KR" altLang="en-US" sz="2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834042EA-EEC1-46AB-A174-BD6A75CE1C41}"/>
              </a:ext>
            </a:extLst>
          </p:cNvPr>
          <p:cNvGrpSpPr/>
          <p:nvPr/>
        </p:nvGrpSpPr>
        <p:grpSpPr>
          <a:xfrm>
            <a:off x="3744623" y="5541147"/>
            <a:ext cx="2038350" cy="829138"/>
            <a:chOff x="2028825" y="5485953"/>
            <a:chExt cx="2038350" cy="829138"/>
          </a:xfrm>
        </p:grpSpPr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815EFD1B-6F2A-4F7F-AC39-6ECBEEE2C1CD}"/>
                </a:ext>
              </a:extLst>
            </p:cNvPr>
            <p:cNvCxnSpPr/>
            <p:nvPr/>
          </p:nvCxnSpPr>
          <p:spPr>
            <a:xfrm>
              <a:off x="2028825" y="5485953"/>
              <a:ext cx="203835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F95D167-5E12-43D8-9C3C-007D498E5384}"/>
                </a:ext>
              </a:extLst>
            </p:cNvPr>
            <p:cNvSpPr txBox="1"/>
            <p:nvPr/>
          </p:nvSpPr>
          <p:spPr>
            <a:xfrm>
              <a:off x="2721628" y="5581204"/>
              <a:ext cx="65274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latin typeface="Arial" panose="020B0604020202020204" pitchFamily="34" charset="0"/>
                  <a:cs typeface="Arial" panose="020B0604020202020204" pitchFamily="34" charset="0"/>
                </a:rPr>
                <a:t>Score</a:t>
              </a:r>
              <a:endParaRPr lang="ko-KR" alt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3A28911-F4B6-41C3-9E12-2D92D41EC68A}"/>
                </a:ext>
              </a:extLst>
            </p:cNvPr>
            <p:cNvSpPr txBox="1"/>
            <p:nvPr/>
          </p:nvSpPr>
          <p:spPr>
            <a:xfrm>
              <a:off x="2614612" y="5853426"/>
              <a:ext cx="95571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 dirty="0">
                  <a:latin typeface="Arial" panose="020B0604020202020204" pitchFamily="34" charset="0"/>
                  <a:cs typeface="Arial" panose="020B0604020202020204" pitchFamily="34" charset="0"/>
                </a:rPr>
                <a:t>0.787</a:t>
              </a:r>
              <a:endParaRPr lang="ko-KR" altLang="en-US" sz="2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A547FCB8-5648-4539-9ADE-5546ABE5ADD5}"/>
              </a:ext>
            </a:extLst>
          </p:cNvPr>
          <p:cNvGrpSpPr/>
          <p:nvPr/>
        </p:nvGrpSpPr>
        <p:grpSpPr>
          <a:xfrm>
            <a:off x="6409026" y="5541147"/>
            <a:ext cx="2038350" cy="829138"/>
            <a:chOff x="2028825" y="5485953"/>
            <a:chExt cx="2038350" cy="829138"/>
          </a:xfrm>
        </p:grpSpPr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6B9EB5B3-D70E-43D4-AFC6-8BF37F008866}"/>
                </a:ext>
              </a:extLst>
            </p:cNvPr>
            <p:cNvCxnSpPr/>
            <p:nvPr/>
          </p:nvCxnSpPr>
          <p:spPr>
            <a:xfrm>
              <a:off x="2028825" y="5485953"/>
              <a:ext cx="203835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7FA88A2-EC37-4EBE-A526-0B8FFA3286D8}"/>
                </a:ext>
              </a:extLst>
            </p:cNvPr>
            <p:cNvSpPr txBox="1"/>
            <p:nvPr/>
          </p:nvSpPr>
          <p:spPr>
            <a:xfrm>
              <a:off x="2721628" y="5581204"/>
              <a:ext cx="65274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latin typeface="Arial" panose="020B0604020202020204" pitchFamily="34" charset="0"/>
                  <a:cs typeface="Arial" panose="020B0604020202020204" pitchFamily="34" charset="0"/>
                </a:rPr>
                <a:t>Score</a:t>
              </a:r>
              <a:endParaRPr lang="ko-KR" alt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4EAC466-B539-41B7-B7D7-0A51F52DF5D1}"/>
                </a:ext>
              </a:extLst>
            </p:cNvPr>
            <p:cNvSpPr txBox="1"/>
            <p:nvPr/>
          </p:nvSpPr>
          <p:spPr>
            <a:xfrm>
              <a:off x="2614612" y="5853426"/>
              <a:ext cx="95571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 dirty="0">
                  <a:latin typeface="Arial" panose="020B0604020202020204" pitchFamily="34" charset="0"/>
                  <a:cs typeface="Arial" panose="020B0604020202020204" pitchFamily="34" charset="0"/>
                </a:rPr>
                <a:t>0.794</a:t>
              </a:r>
              <a:endParaRPr lang="ko-KR" altLang="en-US" sz="2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87EF1122-4309-412E-8DC9-B54B8EE7343A}"/>
              </a:ext>
            </a:extLst>
          </p:cNvPr>
          <p:cNvGrpSpPr/>
          <p:nvPr/>
        </p:nvGrpSpPr>
        <p:grpSpPr>
          <a:xfrm>
            <a:off x="9073429" y="5541147"/>
            <a:ext cx="2038350" cy="829138"/>
            <a:chOff x="2028825" y="5485953"/>
            <a:chExt cx="2038350" cy="829138"/>
          </a:xfrm>
        </p:grpSpPr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6F9363E6-0CAE-46B2-8B42-8178026D58BB}"/>
                </a:ext>
              </a:extLst>
            </p:cNvPr>
            <p:cNvCxnSpPr/>
            <p:nvPr/>
          </p:nvCxnSpPr>
          <p:spPr>
            <a:xfrm>
              <a:off x="2028825" y="5485953"/>
              <a:ext cx="203835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4C8DB32-D1FA-4DBD-8D29-24A7BB03C775}"/>
                </a:ext>
              </a:extLst>
            </p:cNvPr>
            <p:cNvSpPr txBox="1"/>
            <p:nvPr/>
          </p:nvSpPr>
          <p:spPr>
            <a:xfrm>
              <a:off x="2721628" y="5581204"/>
              <a:ext cx="65274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latin typeface="Arial" panose="020B0604020202020204" pitchFamily="34" charset="0"/>
                  <a:cs typeface="Arial" panose="020B0604020202020204" pitchFamily="34" charset="0"/>
                </a:rPr>
                <a:t>Score</a:t>
              </a:r>
              <a:endParaRPr lang="ko-KR" alt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9928FA3-0F17-416B-AC6A-EBD6FF94D3E1}"/>
                </a:ext>
              </a:extLst>
            </p:cNvPr>
            <p:cNvSpPr txBox="1"/>
            <p:nvPr/>
          </p:nvSpPr>
          <p:spPr>
            <a:xfrm>
              <a:off x="2443091" y="5853426"/>
              <a:ext cx="129875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 dirty="0">
                  <a:latin typeface="Arial" panose="020B0604020202020204" pitchFamily="34" charset="0"/>
                  <a:cs typeface="Arial" panose="020B0604020202020204" pitchFamily="34" charset="0"/>
                </a:rPr>
                <a:t>0.78407</a:t>
              </a:r>
              <a:endParaRPr lang="ko-KR" altLang="en-US" sz="2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3A7100B8-8C44-4182-BB3F-F98A768C7E16}"/>
              </a:ext>
            </a:extLst>
          </p:cNvPr>
          <p:cNvSpPr txBox="1"/>
          <p:nvPr/>
        </p:nvSpPr>
        <p:spPr>
          <a:xfrm flipH="1">
            <a:off x="923787" y="1591853"/>
            <a:ext cx="24880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Xgboost</a:t>
            </a:r>
            <a:endParaRPr lang="ko-KR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59C1C11-0397-4105-84F7-A55C1901835A}"/>
              </a:ext>
            </a:extLst>
          </p:cNvPr>
          <p:cNvSpPr txBox="1"/>
          <p:nvPr/>
        </p:nvSpPr>
        <p:spPr>
          <a:xfrm flipH="1">
            <a:off x="3539838" y="1591853"/>
            <a:ext cx="13877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Lightgbm</a:t>
            </a:r>
            <a:endParaRPr lang="ko-KR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DC0C3CA-3232-4C91-8F8E-5636A51CC28A}"/>
              </a:ext>
            </a:extLst>
          </p:cNvPr>
          <p:cNvSpPr txBox="1"/>
          <p:nvPr/>
        </p:nvSpPr>
        <p:spPr>
          <a:xfrm flipH="1">
            <a:off x="6155890" y="1591853"/>
            <a:ext cx="13877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Catboost</a:t>
            </a:r>
            <a:endParaRPr lang="ko-KR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A016CAD-9960-4710-8E82-C72E2003B406}"/>
              </a:ext>
            </a:extLst>
          </p:cNvPr>
          <p:cNvSpPr txBox="1"/>
          <p:nvPr/>
        </p:nvSpPr>
        <p:spPr>
          <a:xfrm flipH="1">
            <a:off x="8771942" y="1591853"/>
            <a:ext cx="24962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Lightgbm</a:t>
            </a: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 - feature</a:t>
            </a:r>
            <a:endParaRPr lang="ko-KR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B654C19-A88D-4260-A0B6-7D701D3722FB}"/>
              </a:ext>
            </a:extLst>
          </p:cNvPr>
          <p:cNvSpPr/>
          <p:nvPr/>
        </p:nvSpPr>
        <p:spPr>
          <a:xfrm>
            <a:off x="839881" y="2005321"/>
            <a:ext cx="2519028" cy="335870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latinLnBrk="1">
              <a:buFont typeface="Arial" panose="020B0604020202020204" pitchFamily="34" charset="0"/>
              <a:buChar char="•"/>
            </a:pPr>
            <a:r>
              <a:rPr lang="ko-KR" altLang="en-US" dirty="0" err="1"/>
              <a:t>결측치</a:t>
            </a:r>
            <a:r>
              <a:rPr lang="ko-KR" altLang="en-US" dirty="0"/>
              <a:t> </a:t>
            </a:r>
            <a:r>
              <a:rPr lang="en-US" altLang="ko-KR" dirty="0"/>
              <a:t>-127 </a:t>
            </a:r>
            <a:r>
              <a:rPr lang="ko-KR" altLang="en-US" dirty="0"/>
              <a:t>처리</a:t>
            </a:r>
            <a:endParaRPr lang="en-US" altLang="ko-KR" dirty="0"/>
          </a:p>
          <a:p>
            <a:pPr marL="285750" indent="-285750" latinLnBrk="1">
              <a:buFont typeface="Arial" panose="020B0604020202020204" pitchFamily="34" charset="0"/>
              <a:buChar char="•"/>
            </a:pPr>
            <a:r>
              <a:rPr lang="ko-KR" altLang="en-US" dirty="0"/>
              <a:t>연속형 변수</a:t>
            </a:r>
            <a:r>
              <a:rPr lang="en-US" altLang="ko-KR" dirty="0"/>
              <a:t> </a:t>
            </a:r>
          </a:p>
          <a:p>
            <a:pPr latinLnBrk="1"/>
            <a:r>
              <a:rPr lang="en-US" altLang="ko-KR" dirty="0"/>
              <a:t>(mean, std,</a:t>
            </a:r>
          </a:p>
          <a:p>
            <a:pPr latinLnBrk="1"/>
            <a:r>
              <a:rPr lang="en-US" altLang="ko-KR" dirty="0"/>
              <a:t> min, max, last)</a:t>
            </a:r>
          </a:p>
          <a:p>
            <a:pPr marL="285750" indent="-285750" latinLnBrk="1">
              <a:buFont typeface="Arial" panose="020B0604020202020204" pitchFamily="34" charset="0"/>
              <a:buChar char="•"/>
            </a:pPr>
            <a:r>
              <a:rPr lang="ko-KR" altLang="en-US" dirty="0"/>
              <a:t>범주형 변수 </a:t>
            </a:r>
            <a:endParaRPr lang="en-US" altLang="ko-KR" dirty="0"/>
          </a:p>
          <a:p>
            <a:pPr latinLnBrk="1"/>
            <a:r>
              <a:rPr lang="en-US" altLang="ko-KR" dirty="0"/>
              <a:t>(count, last, </a:t>
            </a:r>
            <a:r>
              <a:rPr lang="en-US" altLang="ko-KR" dirty="0" err="1"/>
              <a:t>nunique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545E26C-547B-4515-933F-7DC40CC7672A}"/>
              </a:ext>
            </a:extLst>
          </p:cNvPr>
          <p:cNvSpPr/>
          <p:nvPr/>
        </p:nvSpPr>
        <p:spPr>
          <a:xfrm>
            <a:off x="3504284" y="2005321"/>
            <a:ext cx="2519028" cy="33587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r>
              <a:rPr lang="en-US" altLang="ko-KR" dirty="0" err="1"/>
              <a:t>Customer_ID</a:t>
            </a:r>
            <a:r>
              <a:rPr lang="en-US" altLang="ko-KR" dirty="0"/>
              <a:t> </a:t>
            </a:r>
            <a:r>
              <a:rPr lang="ko-KR" altLang="en-US" dirty="0"/>
              <a:t>당 </a:t>
            </a:r>
            <a:endParaRPr lang="en-US" altLang="ko-KR" dirty="0"/>
          </a:p>
          <a:p>
            <a:pPr algn="ctr" latinLnBrk="1"/>
            <a:r>
              <a:rPr lang="ko-KR" altLang="en-US" dirty="0"/>
              <a:t>마지막 데이터 </a:t>
            </a:r>
            <a:endParaRPr lang="en-US" altLang="ko-KR" dirty="0"/>
          </a:p>
          <a:p>
            <a:pPr algn="ctr" latinLnBrk="1"/>
            <a:r>
              <a:rPr lang="ko-KR" altLang="en-US" dirty="0"/>
              <a:t>포인트만 사용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4C5DABC-6DB6-478C-AE19-1CFA204533A6}"/>
              </a:ext>
            </a:extLst>
          </p:cNvPr>
          <p:cNvSpPr/>
          <p:nvPr/>
        </p:nvSpPr>
        <p:spPr>
          <a:xfrm>
            <a:off x="6168687" y="2005321"/>
            <a:ext cx="2519028" cy="335870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latinLnBrk="1">
              <a:buFont typeface="Arial" panose="020B0604020202020204" pitchFamily="34" charset="0"/>
              <a:buChar char="•"/>
            </a:pPr>
            <a:r>
              <a:rPr lang="ko-KR" altLang="en-US" dirty="0"/>
              <a:t>연속형 변수 </a:t>
            </a:r>
            <a:endParaRPr lang="en-US" altLang="ko-KR" dirty="0"/>
          </a:p>
          <a:p>
            <a:pPr latinLnBrk="1"/>
            <a:r>
              <a:rPr lang="en-US" altLang="ko-KR" dirty="0"/>
              <a:t>(mean, std,</a:t>
            </a:r>
          </a:p>
          <a:p>
            <a:pPr latinLnBrk="1"/>
            <a:r>
              <a:rPr lang="en-US" altLang="ko-KR" dirty="0"/>
              <a:t> min, max, last)</a:t>
            </a:r>
          </a:p>
          <a:p>
            <a:pPr marL="285750" indent="-285750" latinLnBrk="1">
              <a:buFont typeface="Arial" panose="020B0604020202020204" pitchFamily="34" charset="0"/>
              <a:buChar char="•"/>
            </a:pPr>
            <a:r>
              <a:rPr lang="ko-KR" altLang="en-US" dirty="0"/>
              <a:t>범주형 변수 </a:t>
            </a:r>
            <a:endParaRPr lang="en-US" altLang="ko-KR" dirty="0"/>
          </a:p>
          <a:p>
            <a:pPr latinLnBrk="1"/>
            <a:r>
              <a:rPr lang="en-US" altLang="ko-KR" dirty="0"/>
              <a:t>(count, last, </a:t>
            </a:r>
            <a:r>
              <a:rPr lang="en-US" altLang="ko-KR" dirty="0" err="1"/>
              <a:t>nunique</a:t>
            </a:r>
            <a:r>
              <a:rPr lang="en-US" altLang="ko-KR" dirty="0"/>
              <a:t>)</a:t>
            </a:r>
          </a:p>
          <a:p>
            <a:pPr marL="285750" indent="-285750" latinLnBrk="1">
              <a:buFont typeface="Arial" panose="020B0604020202020204" pitchFamily="34" charset="0"/>
              <a:buChar char="•"/>
            </a:pPr>
            <a:r>
              <a:rPr lang="en-US" altLang="ko-KR" sz="1600" dirty="0" err="1"/>
              <a:t>X_last</a:t>
            </a:r>
            <a:r>
              <a:rPr lang="en-US" altLang="ko-KR" sz="1600" dirty="0"/>
              <a:t> </a:t>
            </a:r>
            <a:r>
              <a:rPr lang="en-US" altLang="ko-KR" sz="1600" dirty="0" err="1"/>
              <a:t>LabelEncoding</a:t>
            </a:r>
            <a:endParaRPr lang="ko-KR" altLang="en-US" sz="1600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9E883B9-0077-4FD1-9A92-BDC2C9D7720E}"/>
              </a:ext>
            </a:extLst>
          </p:cNvPr>
          <p:cNvSpPr/>
          <p:nvPr/>
        </p:nvSpPr>
        <p:spPr>
          <a:xfrm>
            <a:off x="8833090" y="2005321"/>
            <a:ext cx="2519028" cy="335870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1"/>
            <a:r>
              <a:rPr lang="ko-KR" altLang="en-US" dirty="0">
                <a:solidFill>
                  <a:schemeClr val="tx1"/>
                </a:solidFill>
              </a:rPr>
              <a:t>변수추가</a:t>
            </a:r>
            <a:endParaRPr lang="en-US" altLang="ko-KR" dirty="0">
              <a:solidFill>
                <a:schemeClr val="tx1"/>
              </a:solidFill>
            </a:endParaRPr>
          </a:p>
          <a:p>
            <a:pPr latinLnBrk="1"/>
            <a:r>
              <a:rPr lang="en-US" altLang="ko-KR" dirty="0">
                <a:solidFill>
                  <a:schemeClr val="tx1"/>
                </a:solidFill>
              </a:rPr>
              <a:t>+ days </a:t>
            </a:r>
            <a:r>
              <a:rPr lang="ko-KR" altLang="en-US" dirty="0">
                <a:solidFill>
                  <a:schemeClr val="tx1"/>
                </a:solidFill>
              </a:rPr>
              <a:t>특성 추가</a:t>
            </a:r>
          </a:p>
        </p:txBody>
      </p:sp>
    </p:spTree>
    <p:extLst>
      <p:ext uri="{BB962C8B-B14F-4D97-AF65-F5344CB8AC3E}">
        <p14:creationId xmlns:p14="http://schemas.microsoft.com/office/powerpoint/2010/main" val="25817710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3880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 err="1">
                <a:solidFill>
                  <a:schemeClr val="bg1"/>
                </a:solidFill>
              </a:rPr>
              <a:t>Lightgbm</a:t>
            </a:r>
            <a:r>
              <a:rPr lang="en-US" altLang="ko-KR" sz="3600" spc="-300" dirty="0">
                <a:solidFill>
                  <a:schemeClr val="bg1"/>
                </a:solidFill>
              </a:rPr>
              <a:t> ,  </a:t>
            </a:r>
            <a:r>
              <a:rPr lang="en-US" altLang="ko-KR" sz="3600" spc="-300" dirty="0" err="1">
                <a:solidFill>
                  <a:schemeClr val="bg1"/>
                </a:solidFill>
              </a:rPr>
              <a:t>Catboost</a:t>
            </a:r>
            <a:endParaRPr lang="ko-KR" altLang="en-US" sz="3600" spc="-3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7377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err="1">
                <a:solidFill>
                  <a:schemeClr val="bg1"/>
                </a:solidFill>
                <a:latin typeface="Arial Nova Light" panose="020B0304020202020204" pitchFamily="34" charset="0"/>
              </a:rPr>
              <a:t>Catboost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463F401-8213-44C8-B2EB-A549C7E38BEB}"/>
              </a:ext>
            </a:extLst>
          </p:cNvPr>
          <p:cNvSpPr txBox="1"/>
          <p:nvPr/>
        </p:nvSpPr>
        <p:spPr>
          <a:xfrm>
            <a:off x="339536" y="1264666"/>
            <a:ext cx="22531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300" dirty="0" err="1">
                <a:solidFill>
                  <a:srgbClr val="393939"/>
                </a:solidFill>
                <a:latin typeface="+mn-ea"/>
              </a:rPr>
              <a:t>Lightgbm</a:t>
            </a:r>
            <a:r>
              <a:rPr lang="en-US" altLang="ko-KR" sz="2400" spc="-300" dirty="0">
                <a:solidFill>
                  <a:srgbClr val="393939"/>
                </a:solidFill>
                <a:latin typeface="+mn-ea"/>
              </a:rPr>
              <a:t>, </a:t>
            </a:r>
            <a:r>
              <a:rPr lang="en-US" altLang="ko-KR" sz="2400" spc="-300" dirty="0" err="1">
                <a:solidFill>
                  <a:srgbClr val="393939"/>
                </a:solidFill>
                <a:latin typeface="+mn-ea"/>
              </a:rPr>
              <a:t>Catboost</a:t>
            </a:r>
            <a:endParaRPr lang="ko-KR" altLang="en-US" sz="2400" spc="-300" dirty="0">
              <a:solidFill>
                <a:srgbClr val="393939"/>
              </a:solidFill>
              <a:latin typeface="+mn-ea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6BB9239-49E1-4522-BB24-0C09E4D47711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BF7C0F8-0D8D-4003-AAB9-59352BDCEF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2806" y="2189045"/>
            <a:ext cx="8665781" cy="304886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7A7B3CA-5131-40AB-A2C9-32A2AC033310}"/>
              </a:ext>
            </a:extLst>
          </p:cNvPr>
          <p:cNvSpPr txBox="1"/>
          <p:nvPr/>
        </p:nvSpPr>
        <p:spPr>
          <a:xfrm>
            <a:off x="2908959" y="1980365"/>
            <a:ext cx="3521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Level wise(</a:t>
            </a:r>
            <a:r>
              <a:rPr lang="ko-KR" altLang="en-US" dirty="0"/>
              <a:t>균형</a:t>
            </a:r>
            <a:r>
              <a:rPr lang="en-US" altLang="ko-KR" dirty="0"/>
              <a:t>)</a:t>
            </a:r>
            <a:r>
              <a:rPr lang="ko-KR" altLang="en-US" dirty="0"/>
              <a:t>트리 분할 방식</a:t>
            </a:r>
            <a:endParaRPr lang="en-US" altLang="ko-K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864A966-1BCA-4B3E-82F3-816F27CB8545}"/>
              </a:ext>
            </a:extLst>
          </p:cNvPr>
          <p:cNvSpPr txBox="1"/>
          <p:nvPr/>
        </p:nvSpPr>
        <p:spPr>
          <a:xfrm>
            <a:off x="2635522" y="5480209"/>
            <a:ext cx="6454552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대칭적인 트리 형성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범주형 변수로 이루어진 데이터셋에서 예측 성능이 우수함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9E525FDF-8C0C-47C5-8016-4496CE9883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080" y="5436834"/>
            <a:ext cx="2443865" cy="91316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CC5C651-75E2-4B22-97FC-E9DD27CD3B75}"/>
              </a:ext>
            </a:extLst>
          </p:cNvPr>
          <p:cNvSpPr txBox="1"/>
          <p:nvPr/>
        </p:nvSpPr>
        <p:spPr>
          <a:xfrm>
            <a:off x="7726376" y="1980365"/>
            <a:ext cx="3308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Leaf</a:t>
            </a:r>
            <a:r>
              <a:rPr lang="ko-KR" altLang="en-US" dirty="0"/>
              <a:t> </a:t>
            </a:r>
            <a:r>
              <a:rPr lang="en-US" altLang="ko-KR" dirty="0"/>
              <a:t>wise(</a:t>
            </a:r>
            <a:r>
              <a:rPr lang="ko-KR" altLang="en-US" dirty="0"/>
              <a:t>리프 중심</a:t>
            </a:r>
            <a:r>
              <a:rPr lang="en-US" altLang="ko-KR" dirty="0"/>
              <a:t>)</a:t>
            </a:r>
            <a:r>
              <a:rPr lang="ko-KR" altLang="en-US" dirty="0"/>
              <a:t>트리 분할</a:t>
            </a:r>
            <a:endParaRPr lang="en-US" altLang="ko-KR" dirty="0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9B463D34-C254-441D-B635-3DEA9E3F77BB}"/>
              </a:ext>
            </a:extLst>
          </p:cNvPr>
          <p:cNvCxnSpPr/>
          <p:nvPr/>
        </p:nvCxnSpPr>
        <p:spPr>
          <a:xfrm>
            <a:off x="7715618" y="1576711"/>
            <a:ext cx="0" cy="38601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57306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33137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소스 코드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7505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err="1">
                <a:solidFill>
                  <a:schemeClr val="bg1"/>
                </a:solidFill>
                <a:latin typeface="Arial Nova Light" panose="020B0304020202020204" pitchFamily="34" charset="0"/>
              </a:rPr>
              <a:t>Lightgbm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463F401-8213-44C8-B2EB-A549C7E38BEB}"/>
              </a:ext>
            </a:extLst>
          </p:cNvPr>
          <p:cNvSpPr txBox="1"/>
          <p:nvPr/>
        </p:nvSpPr>
        <p:spPr>
          <a:xfrm>
            <a:off x="339536" y="1264666"/>
            <a:ext cx="12080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300" dirty="0" err="1">
                <a:solidFill>
                  <a:srgbClr val="393939"/>
                </a:solidFill>
                <a:latin typeface="+mn-ea"/>
              </a:rPr>
              <a:t>Lightgbm</a:t>
            </a:r>
            <a:endParaRPr lang="ko-KR" altLang="en-US" sz="2400" spc="-300" dirty="0">
              <a:solidFill>
                <a:srgbClr val="393939"/>
              </a:solidFill>
              <a:latin typeface="+mn-ea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6BB9239-49E1-4522-BB24-0C09E4D47711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10C8DA8-5833-414C-82DA-3AD23D049E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97" t="2737" r="717"/>
          <a:stretch/>
        </p:blipFill>
        <p:spPr>
          <a:xfrm>
            <a:off x="1572841" y="1188720"/>
            <a:ext cx="7510199" cy="5596533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1318EC95-C72D-4DBE-8E32-35F90572D4D0}"/>
              </a:ext>
            </a:extLst>
          </p:cNvPr>
          <p:cNvSpPr/>
          <p:nvPr/>
        </p:nvSpPr>
        <p:spPr>
          <a:xfrm>
            <a:off x="2255520" y="1639245"/>
            <a:ext cx="6723017" cy="38114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B91690F-029D-4592-B5C4-5B088425D628}"/>
              </a:ext>
            </a:extLst>
          </p:cNvPr>
          <p:cNvCxnSpPr>
            <a:cxnSpLocks/>
          </p:cNvCxnSpPr>
          <p:nvPr/>
        </p:nvCxnSpPr>
        <p:spPr>
          <a:xfrm>
            <a:off x="8978537" y="1811383"/>
            <a:ext cx="34834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A9C56CBD-BDC1-453C-AED6-B29BDDFE5CC9}"/>
              </a:ext>
            </a:extLst>
          </p:cNvPr>
          <p:cNvSpPr txBox="1"/>
          <p:nvPr/>
        </p:nvSpPr>
        <p:spPr>
          <a:xfrm>
            <a:off x="9326880" y="1626717"/>
            <a:ext cx="2795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S_2</a:t>
            </a:r>
            <a:r>
              <a:rPr lang="ko-KR" altLang="en-US" dirty="0"/>
              <a:t>이용해서 </a:t>
            </a:r>
            <a:r>
              <a:rPr lang="en-US" altLang="ko-KR" dirty="0"/>
              <a:t>days </a:t>
            </a:r>
            <a:r>
              <a:rPr lang="ko-KR" altLang="en-US" dirty="0"/>
              <a:t>만들기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656BDBC-FAAD-40B7-AE23-996E83426687}"/>
              </a:ext>
            </a:extLst>
          </p:cNvPr>
          <p:cNvSpPr/>
          <p:nvPr/>
        </p:nvSpPr>
        <p:spPr>
          <a:xfrm>
            <a:off x="2255520" y="2232555"/>
            <a:ext cx="4158342" cy="22410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9C01EC41-F653-4DF9-AE21-6041B8883470}"/>
              </a:ext>
            </a:extLst>
          </p:cNvPr>
          <p:cNvCxnSpPr>
            <a:cxnSpLocks/>
          </p:cNvCxnSpPr>
          <p:nvPr/>
        </p:nvCxnSpPr>
        <p:spPr>
          <a:xfrm>
            <a:off x="6413862" y="2358862"/>
            <a:ext cx="34834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AF03C73-AE50-4288-A7EA-4C85C9F8B952}"/>
              </a:ext>
            </a:extLst>
          </p:cNvPr>
          <p:cNvSpPr txBox="1"/>
          <p:nvPr/>
        </p:nvSpPr>
        <p:spPr>
          <a:xfrm>
            <a:off x="6762205" y="2132148"/>
            <a:ext cx="25864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Customer_ID</a:t>
            </a:r>
            <a:r>
              <a:rPr lang="en-US" altLang="ko-KR" dirty="0"/>
              <a:t> </a:t>
            </a:r>
            <a:r>
              <a:rPr lang="ko-KR" altLang="en-US" dirty="0"/>
              <a:t>당 마지막 데이터 포인트 사용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4EF163B-E8BD-41A9-B6C2-1E35F352631E}"/>
              </a:ext>
            </a:extLst>
          </p:cNvPr>
          <p:cNvSpPr/>
          <p:nvPr/>
        </p:nvSpPr>
        <p:spPr>
          <a:xfrm>
            <a:off x="2249461" y="2697336"/>
            <a:ext cx="3480779" cy="6463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98D68CA-AA5F-4D9D-BD09-2C39CE7E6D10}"/>
              </a:ext>
            </a:extLst>
          </p:cNvPr>
          <p:cNvSpPr/>
          <p:nvPr/>
        </p:nvSpPr>
        <p:spPr>
          <a:xfrm>
            <a:off x="2249460" y="3440212"/>
            <a:ext cx="5448917" cy="285607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001948AB-B42F-4F97-9BEF-6EC857B286EE}"/>
              </a:ext>
            </a:extLst>
          </p:cNvPr>
          <p:cNvCxnSpPr>
            <a:cxnSpLocks/>
          </p:cNvCxnSpPr>
          <p:nvPr/>
        </p:nvCxnSpPr>
        <p:spPr>
          <a:xfrm>
            <a:off x="5747657" y="3068611"/>
            <a:ext cx="357922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82420FD-EE23-40D7-94BF-E381ABC4E29F}"/>
              </a:ext>
            </a:extLst>
          </p:cNvPr>
          <p:cNvSpPr txBox="1"/>
          <p:nvPr/>
        </p:nvSpPr>
        <p:spPr>
          <a:xfrm>
            <a:off x="9422674" y="2778479"/>
            <a:ext cx="20029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결측치</a:t>
            </a:r>
            <a:r>
              <a:rPr lang="ko-KR" altLang="en-US" dirty="0"/>
              <a:t> </a:t>
            </a:r>
            <a:r>
              <a:rPr lang="en-US" altLang="ko-KR" dirty="0"/>
              <a:t>80% </a:t>
            </a:r>
            <a:r>
              <a:rPr lang="ko-KR" altLang="en-US" dirty="0"/>
              <a:t>이상인 특성 제거</a:t>
            </a: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7D73E631-9874-4B83-8379-A55861025F97}"/>
              </a:ext>
            </a:extLst>
          </p:cNvPr>
          <p:cNvCxnSpPr/>
          <p:nvPr/>
        </p:nvCxnSpPr>
        <p:spPr>
          <a:xfrm>
            <a:off x="7698377" y="4275909"/>
            <a:ext cx="19681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ECF6D413-5334-49F9-B411-DF50B6F04F38}"/>
              </a:ext>
            </a:extLst>
          </p:cNvPr>
          <p:cNvSpPr txBox="1"/>
          <p:nvPr/>
        </p:nvSpPr>
        <p:spPr>
          <a:xfrm>
            <a:off x="9666514" y="4091243"/>
            <a:ext cx="2002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새로운 특성 추가</a:t>
            </a:r>
          </a:p>
        </p:txBody>
      </p:sp>
    </p:spTree>
    <p:extLst>
      <p:ext uri="{BB962C8B-B14F-4D97-AF65-F5344CB8AC3E}">
        <p14:creationId xmlns:p14="http://schemas.microsoft.com/office/powerpoint/2010/main" val="42121416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33137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소스 코드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7505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err="1">
                <a:solidFill>
                  <a:schemeClr val="bg1"/>
                </a:solidFill>
                <a:latin typeface="Arial Nova Light" panose="020B0304020202020204" pitchFamily="34" charset="0"/>
              </a:rPr>
              <a:t>Lightgbm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463F401-8213-44C8-B2EB-A549C7E38BEB}"/>
              </a:ext>
            </a:extLst>
          </p:cNvPr>
          <p:cNvSpPr txBox="1"/>
          <p:nvPr/>
        </p:nvSpPr>
        <p:spPr>
          <a:xfrm>
            <a:off x="339536" y="1264666"/>
            <a:ext cx="26956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300" dirty="0" err="1">
                <a:solidFill>
                  <a:srgbClr val="393939"/>
                </a:solidFill>
                <a:latin typeface="+mn-ea"/>
              </a:rPr>
              <a:t>Lightgbm</a:t>
            </a:r>
            <a:r>
              <a:rPr lang="en-US" altLang="ko-KR" sz="2400" spc="-300" dirty="0">
                <a:solidFill>
                  <a:srgbClr val="393939"/>
                </a:solidFill>
                <a:latin typeface="+mn-ea"/>
              </a:rPr>
              <a:t> </a:t>
            </a:r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특성 중요도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6BB9239-49E1-4522-BB24-0C09E4D47711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1B3CB25E-7B47-4CBB-8425-3E6974FACD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869" y="1833415"/>
            <a:ext cx="4837532" cy="4816814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BA5F739F-B0F0-417B-9766-D70D44FAA6B1}"/>
              </a:ext>
            </a:extLst>
          </p:cNvPr>
          <p:cNvSpPr/>
          <p:nvPr/>
        </p:nvSpPr>
        <p:spPr>
          <a:xfrm>
            <a:off x="711200" y="6079988"/>
            <a:ext cx="1168400" cy="676096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6C8D93A9-6C66-4C6A-84B4-07A4976C7E4E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1879600" y="2856411"/>
            <a:ext cx="5293360" cy="35616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그림 17">
            <a:extLst>
              <a:ext uri="{FF2B5EF4-FFF2-40B4-BE49-F238E27FC236}">
                <a16:creationId xmlns:a16="http://schemas.microsoft.com/office/drawing/2014/main" id="{FB71B784-09FA-42F3-B831-6B83CF9CED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2960" y="1726331"/>
            <a:ext cx="3353268" cy="182905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C7FF85F-96B7-4CF3-B3FF-FAE31ACEB936}"/>
              </a:ext>
            </a:extLst>
          </p:cNvPr>
          <p:cNvSpPr txBox="1"/>
          <p:nvPr/>
        </p:nvSpPr>
        <p:spPr>
          <a:xfrm>
            <a:off x="7975600" y="3559200"/>
            <a:ext cx="23368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중요도가</a:t>
            </a:r>
            <a:r>
              <a:rPr lang="en-US" altLang="ko-KR" dirty="0"/>
              <a:t> </a:t>
            </a:r>
            <a:r>
              <a:rPr lang="ko-KR" altLang="en-US" dirty="0"/>
              <a:t>높은 특성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P_2</a:t>
            </a:r>
          </a:p>
          <a:p>
            <a:r>
              <a:rPr lang="en-US" altLang="ko-KR" dirty="0"/>
              <a:t>c_PB_29</a:t>
            </a:r>
          </a:p>
          <a:p>
            <a:r>
              <a:rPr lang="en-US" altLang="ko-KR" dirty="0"/>
              <a:t>c_PR_21</a:t>
            </a:r>
          </a:p>
          <a:p>
            <a:r>
              <a:rPr lang="en-US" altLang="ko-KR" dirty="0"/>
              <a:t>B_9</a:t>
            </a:r>
          </a:p>
          <a:p>
            <a:r>
              <a:rPr lang="en-US" altLang="ko-KR" dirty="0"/>
              <a:t>D_48</a:t>
            </a:r>
          </a:p>
          <a:p>
            <a:r>
              <a:rPr lang="en-US" altLang="ko-KR" dirty="0"/>
              <a:t>B_18</a:t>
            </a:r>
          </a:p>
          <a:p>
            <a:r>
              <a:rPr lang="en-US" altLang="ko-KR" dirty="0"/>
              <a:t>…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CBF052D-FDFA-4D31-8F32-1A1EC6C5666A}"/>
              </a:ext>
            </a:extLst>
          </p:cNvPr>
          <p:cNvSpPr/>
          <p:nvPr/>
        </p:nvSpPr>
        <p:spPr>
          <a:xfrm>
            <a:off x="7358743" y="2482786"/>
            <a:ext cx="1854926" cy="100935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0113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알고 가면 더 재미있는 월드IT쇼 2017의 다섯 가지 키워드 – SK텔레콤 뉴스룸">
            <a:extLst>
              <a:ext uri="{FF2B5EF4-FFF2-40B4-BE49-F238E27FC236}">
                <a16:creationId xmlns:a16="http://schemas.microsoft.com/office/drawing/2014/main" id="{D8E5611A-910D-4BCB-B0D9-2D237F954E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4575" y="0"/>
            <a:ext cx="86074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FB742AF-8DE1-4801-BAAB-FF7C033D40F3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B29B74-5530-431A-9A1D-6C360E5E40A6}"/>
              </a:ext>
            </a:extLst>
          </p:cNvPr>
          <p:cNvSpPr txBox="1"/>
          <p:nvPr/>
        </p:nvSpPr>
        <p:spPr>
          <a:xfrm>
            <a:off x="2106876" y="3585754"/>
            <a:ext cx="18742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>
                <a:solidFill>
                  <a:schemeClr val="bg1"/>
                </a:solidFill>
              </a:rPr>
              <a:t>Ensemble</a:t>
            </a:r>
            <a:endParaRPr lang="ko-KR" altLang="en-US" sz="3600" spc="-3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766D8C-4C6A-4519-8C5D-578B4169A5AC}"/>
              </a:ext>
            </a:extLst>
          </p:cNvPr>
          <p:cNvSpPr txBox="1"/>
          <p:nvPr/>
        </p:nvSpPr>
        <p:spPr>
          <a:xfrm>
            <a:off x="2373987" y="1584514"/>
            <a:ext cx="1210588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800" b="1" dirty="0">
                <a:solidFill>
                  <a:schemeClr val="bg1"/>
                </a:solidFill>
              </a:rPr>
              <a:t>4</a:t>
            </a:r>
            <a:endParaRPr lang="ko-KR" altLang="en-US" sz="13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82113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18742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>
                <a:solidFill>
                  <a:schemeClr val="bg1"/>
                </a:solidFill>
              </a:rPr>
              <a:t>Ensemble</a:t>
            </a:r>
            <a:endParaRPr lang="ko-KR" altLang="en-US" sz="3600" spc="-3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4,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380424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Ensemble Technique : Weighted Averaging, Rank Averaging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BCC2A94-3B7C-40CD-85CA-3396D49AB7DB}"/>
              </a:ext>
            </a:extLst>
          </p:cNvPr>
          <p:cNvSpPr/>
          <p:nvPr/>
        </p:nvSpPr>
        <p:spPr>
          <a:xfrm>
            <a:off x="481567" y="1495581"/>
            <a:ext cx="5413594" cy="4911323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03DF181-F5FC-4296-804F-A14ADC41E677}"/>
              </a:ext>
            </a:extLst>
          </p:cNvPr>
          <p:cNvSpPr/>
          <p:nvPr/>
        </p:nvSpPr>
        <p:spPr>
          <a:xfrm>
            <a:off x="6314157" y="1495581"/>
            <a:ext cx="5396276" cy="4911321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6228D44-9A46-445D-B8E2-218436356BD1}"/>
              </a:ext>
            </a:extLst>
          </p:cNvPr>
          <p:cNvSpPr/>
          <p:nvPr/>
        </p:nvSpPr>
        <p:spPr>
          <a:xfrm>
            <a:off x="709177" y="1708060"/>
            <a:ext cx="4980423" cy="68449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ea typeface="나눔스퀘어 Light" panose="020B0600000101010101"/>
              </a:rPr>
              <a:t>Weighted Averaging</a:t>
            </a:r>
            <a:endParaRPr lang="ko-KR" altLang="en-US" dirty="0">
              <a:solidFill>
                <a:schemeClr val="tx1"/>
              </a:solidFill>
              <a:ea typeface="나눔스퀘어 Light" panose="020B0600000101010101"/>
            </a:endParaRPr>
          </a:p>
        </p:txBody>
      </p:sp>
      <p:pic>
        <p:nvPicPr>
          <p:cNvPr id="5122" name="Picture 2" descr="weights">
            <a:extLst>
              <a:ext uri="{FF2B5EF4-FFF2-40B4-BE49-F238E27FC236}">
                <a16:creationId xmlns:a16="http://schemas.microsoft.com/office/drawing/2014/main" id="{36D49510-0177-4DF8-AC47-F6689B5587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33215" y="3153844"/>
            <a:ext cx="5291130" cy="3028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1ED98C2-330B-4F94-BE14-A7DEAB16CA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7959" y="3230880"/>
            <a:ext cx="5250826" cy="2951024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DCCD710F-1529-4AD4-B06B-902F749F1592}"/>
              </a:ext>
            </a:extLst>
          </p:cNvPr>
          <p:cNvSpPr/>
          <p:nvPr/>
        </p:nvSpPr>
        <p:spPr>
          <a:xfrm>
            <a:off x="6502400" y="1708060"/>
            <a:ext cx="4980423" cy="68449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ea typeface="나눔스퀘어 Light" panose="020B0600000101010101"/>
              </a:rPr>
              <a:t>Rank Averaging</a:t>
            </a:r>
            <a:endParaRPr lang="ko-KR" altLang="en-US" dirty="0">
              <a:solidFill>
                <a:schemeClr val="tx1"/>
              </a:solidFill>
              <a:ea typeface="나눔스퀘어 Light" panose="020B0600000101010101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6F6D41-4B4C-4BDC-86D3-C0CC0CF08A26}"/>
              </a:ext>
            </a:extLst>
          </p:cNvPr>
          <p:cNvSpPr txBox="1"/>
          <p:nvPr/>
        </p:nvSpPr>
        <p:spPr>
          <a:xfrm>
            <a:off x="10363200" y="3868062"/>
            <a:ext cx="33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9B2C61E-1992-46EB-9737-0CF8E1E9A187}"/>
              </a:ext>
            </a:extLst>
          </p:cNvPr>
          <p:cNvSpPr txBox="1"/>
          <p:nvPr/>
        </p:nvSpPr>
        <p:spPr>
          <a:xfrm>
            <a:off x="10363200" y="4739857"/>
            <a:ext cx="33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ED73C7-BA22-4CF0-AECC-F62375A21414}"/>
              </a:ext>
            </a:extLst>
          </p:cNvPr>
          <p:cNvSpPr txBox="1"/>
          <p:nvPr/>
        </p:nvSpPr>
        <p:spPr>
          <a:xfrm>
            <a:off x="10363200" y="5578187"/>
            <a:ext cx="33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174917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26912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1A4C0C-593F-49EA-A036-AAE8EB62D98B}"/>
              </a:ext>
            </a:extLst>
          </p:cNvPr>
          <p:cNvSpPr txBox="1"/>
          <p:nvPr/>
        </p:nvSpPr>
        <p:spPr>
          <a:xfrm>
            <a:off x="296574" y="2058870"/>
            <a:ext cx="39336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>
                <a:solidFill>
                  <a:schemeClr val="bg1"/>
                </a:solidFill>
                <a:latin typeface="+mj-ea"/>
                <a:ea typeface="+mj-ea"/>
              </a:rPr>
              <a:t>A Table of Contents.</a:t>
            </a:r>
            <a:endParaRPr lang="ko-KR" altLang="en-US" sz="3600" spc="-3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D65EFFB-77B3-4093-9EBE-5BC7CD9D594B}"/>
              </a:ext>
            </a:extLst>
          </p:cNvPr>
          <p:cNvGrpSpPr/>
          <p:nvPr/>
        </p:nvGrpSpPr>
        <p:grpSpPr>
          <a:xfrm>
            <a:off x="619016" y="2690237"/>
            <a:ext cx="2300168" cy="707886"/>
            <a:chOff x="294640" y="3596640"/>
            <a:chExt cx="2300168" cy="70788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4775390-ADD7-4C94-8805-D912724ABC3E}"/>
                </a:ext>
              </a:extLst>
            </p:cNvPr>
            <p:cNvSpPr txBox="1"/>
            <p:nvPr/>
          </p:nvSpPr>
          <p:spPr>
            <a:xfrm>
              <a:off x="294640" y="3596640"/>
              <a:ext cx="5020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1"/>
                  </a:solidFill>
                  <a:latin typeface="+mj-ea"/>
                  <a:ea typeface="+mj-ea"/>
                </a:rPr>
                <a:t>1</a:t>
              </a:r>
              <a:endParaRPr lang="ko-KR" altLang="en-US" sz="40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4461C2D-7B54-4B3D-9449-360FD650556A}"/>
                </a:ext>
              </a:extLst>
            </p:cNvPr>
            <p:cNvSpPr txBox="1"/>
            <p:nvPr/>
          </p:nvSpPr>
          <p:spPr>
            <a:xfrm>
              <a:off x="943394" y="3688973"/>
              <a:ext cx="165141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150" dirty="0">
                  <a:solidFill>
                    <a:srgbClr val="393939"/>
                  </a:solidFill>
                </a:rPr>
                <a:t>대회 소개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CF3CB36-97CB-4B01-AB5E-847ED38F7969}"/>
              </a:ext>
            </a:extLst>
          </p:cNvPr>
          <p:cNvGrpSpPr/>
          <p:nvPr/>
        </p:nvGrpSpPr>
        <p:grpSpPr>
          <a:xfrm>
            <a:off x="619016" y="4562319"/>
            <a:ext cx="3534480" cy="707886"/>
            <a:chOff x="294640" y="3596640"/>
            <a:chExt cx="3534480" cy="707886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D33E10E-6802-4565-A9E8-5457EEEB6662}"/>
                </a:ext>
              </a:extLst>
            </p:cNvPr>
            <p:cNvSpPr txBox="1"/>
            <p:nvPr/>
          </p:nvSpPr>
          <p:spPr>
            <a:xfrm>
              <a:off x="294640" y="3596640"/>
              <a:ext cx="48122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1"/>
                  </a:solidFill>
                  <a:latin typeface="+mj-ea"/>
                  <a:ea typeface="+mj-ea"/>
                </a:rPr>
                <a:t>3</a:t>
              </a:r>
              <a:endParaRPr lang="ko-KR" altLang="en-US" sz="40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FC73533-A9D9-4EEB-A800-80F0AD62009F}"/>
                </a:ext>
              </a:extLst>
            </p:cNvPr>
            <p:cNvSpPr txBox="1"/>
            <p:nvPr/>
          </p:nvSpPr>
          <p:spPr>
            <a:xfrm>
              <a:off x="943394" y="3688973"/>
              <a:ext cx="288572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150" dirty="0">
                  <a:solidFill>
                    <a:srgbClr val="393939"/>
                  </a:solidFill>
                </a:rPr>
                <a:t>모델 및 코드 설명</a:t>
              </a: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08C1E916-2F4D-4BC6-A997-887D4D75188D}"/>
              </a:ext>
            </a:extLst>
          </p:cNvPr>
          <p:cNvGrpSpPr/>
          <p:nvPr/>
        </p:nvGrpSpPr>
        <p:grpSpPr>
          <a:xfrm>
            <a:off x="619016" y="3656534"/>
            <a:ext cx="2640005" cy="707886"/>
            <a:chOff x="294640" y="3596640"/>
            <a:chExt cx="2640005" cy="707886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36EF645-5D2A-4FBC-80D3-C3050C17232E}"/>
                </a:ext>
              </a:extLst>
            </p:cNvPr>
            <p:cNvSpPr txBox="1"/>
            <p:nvPr/>
          </p:nvSpPr>
          <p:spPr>
            <a:xfrm>
              <a:off x="294640" y="3596640"/>
              <a:ext cx="48122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1"/>
                  </a:solidFill>
                  <a:latin typeface="+mj-ea"/>
                  <a:ea typeface="+mj-ea"/>
                </a:rPr>
                <a:t>2</a:t>
              </a:r>
              <a:endParaRPr lang="ko-KR" altLang="en-US" sz="40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9BB8753-A43C-40F7-AF46-48B65805C98F}"/>
                </a:ext>
              </a:extLst>
            </p:cNvPr>
            <p:cNvSpPr txBox="1"/>
            <p:nvPr/>
          </p:nvSpPr>
          <p:spPr>
            <a:xfrm>
              <a:off x="943394" y="3688973"/>
              <a:ext cx="199125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150" dirty="0">
                  <a:solidFill>
                    <a:srgbClr val="393939"/>
                  </a:solidFill>
                </a:rPr>
                <a:t>데이터 분석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7ACAA42E-8C33-4DF7-B7CA-52799A1129C4}"/>
              </a:ext>
            </a:extLst>
          </p:cNvPr>
          <p:cNvGrpSpPr/>
          <p:nvPr/>
        </p:nvGrpSpPr>
        <p:grpSpPr>
          <a:xfrm>
            <a:off x="619016" y="5556097"/>
            <a:ext cx="2234444" cy="707886"/>
            <a:chOff x="294640" y="3596640"/>
            <a:chExt cx="2234444" cy="707886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9583157-AED5-4D68-94F4-79DCA41FF2E9}"/>
                </a:ext>
              </a:extLst>
            </p:cNvPr>
            <p:cNvSpPr txBox="1"/>
            <p:nvPr/>
          </p:nvSpPr>
          <p:spPr>
            <a:xfrm>
              <a:off x="294640" y="3596640"/>
              <a:ext cx="48122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1"/>
                  </a:solidFill>
                  <a:latin typeface="+mj-ea"/>
                  <a:ea typeface="+mj-ea"/>
                </a:rPr>
                <a:t>4</a:t>
              </a:r>
              <a:endParaRPr lang="ko-KR" altLang="en-US" sz="40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72FE6B3-9825-439B-B69E-43BB33BC52E3}"/>
                </a:ext>
              </a:extLst>
            </p:cNvPr>
            <p:cNvSpPr txBox="1"/>
            <p:nvPr/>
          </p:nvSpPr>
          <p:spPr>
            <a:xfrm>
              <a:off x="943394" y="3688973"/>
              <a:ext cx="158569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spc="-150" dirty="0">
                  <a:solidFill>
                    <a:srgbClr val="393939"/>
                  </a:solidFill>
                </a:rPr>
                <a:t>Ensemble</a:t>
              </a:r>
              <a:endParaRPr lang="ko-KR" altLang="en-US" sz="2800" spc="-150" dirty="0">
                <a:solidFill>
                  <a:srgbClr val="393939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61547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18742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>
                <a:solidFill>
                  <a:schemeClr val="bg1"/>
                </a:solidFill>
              </a:rPr>
              <a:t>Ensemble</a:t>
            </a:r>
            <a:endParaRPr lang="ko-KR" altLang="en-US" sz="3600" spc="-3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4,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222208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Weighted Average, Rank Average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6296126-4E3C-49DA-BBCD-DD892FC6232B}"/>
              </a:ext>
            </a:extLst>
          </p:cNvPr>
          <p:cNvSpPr txBox="1"/>
          <p:nvPr/>
        </p:nvSpPr>
        <p:spPr>
          <a:xfrm>
            <a:off x="339536" y="1264666"/>
            <a:ext cx="12073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300" dirty="0">
                <a:solidFill>
                  <a:srgbClr val="393939"/>
                </a:solidFill>
                <a:latin typeface="+mn-ea"/>
              </a:rPr>
              <a:t>Ensemble</a:t>
            </a:r>
            <a:endParaRPr lang="ko-KR" altLang="en-US" sz="2400" spc="-300" dirty="0">
              <a:solidFill>
                <a:srgbClr val="393939"/>
              </a:solidFill>
              <a:latin typeface="+mn-ea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F6E5F64-C530-4917-A4C3-74BC96F3D0EB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46524835-846D-4E0F-A4C8-880EE00542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80" y="2400789"/>
            <a:ext cx="6792273" cy="111458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5E4179-2B10-480F-9900-C3B676CFCD39}"/>
              </a:ext>
            </a:extLst>
          </p:cNvPr>
          <p:cNvSpPr txBox="1"/>
          <p:nvPr/>
        </p:nvSpPr>
        <p:spPr>
          <a:xfrm>
            <a:off x="240080" y="2031457"/>
            <a:ext cx="2891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모델들의 </a:t>
            </a:r>
            <a:r>
              <a:rPr lang="ko-KR" altLang="en-US" dirty="0" err="1"/>
              <a:t>예측값</a:t>
            </a:r>
            <a:r>
              <a:rPr lang="ko-KR" altLang="en-US" dirty="0"/>
              <a:t> 불러오기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2693E623-C378-4D09-B086-747ABEA9C5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027" y="4124409"/>
            <a:ext cx="6106377" cy="104789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E50047D2-9F3D-4AE4-AB7A-9895571DEC94}"/>
              </a:ext>
            </a:extLst>
          </p:cNvPr>
          <p:cNvSpPr txBox="1"/>
          <p:nvPr/>
        </p:nvSpPr>
        <p:spPr>
          <a:xfrm>
            <a:off x="240080" y="3700036"/>
            <a:ext cx="36837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모델들의 자체평가 점수 불러오기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6316EAA-E8C0-4F11-946F-2E5B15E5EE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358" y="5121219"/>
            <a:ext cx="4153480" cy="1619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7039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18742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>
                <a:solidFill>
                  <a:schemeClr val="bg1"/>
                </a:solidFill>
              </a:rPr>
              <a:t>Ensemble</a:t>
            </a:r>
            <a:endParaRPr lang="ko-KR" altLang="en-US" sz="3600" spc="-3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4,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129715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Weighted Average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id="{419D059E-73CE-4337-848D-7C0BBC870F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02" t="23114" r="-96"/>
          <a:stretch/>
        </p:blipFill>
        <p:spPr>
          <a:xfrm>
            <a:off x="3774963" y="1153240"/>
            <a:ext cx="7158173" cy="2659504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BFD00CC0-15FA-4704-A03F-14D686E3282A}"/>
              </a:ext>
            </a:extLst>
          </p:cNvPr>
          <p:cNvSpPr txBox="1"/>
          <p:nvPr/>
        </p:nvSpPr>
        <p:spPr>
          <a:xfrm>
            <a:off x="339536" y="1264666"/>
            <a:ext cx="34354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300" dirty="0">
                <a:solidFill>
                  <a:srgbClr val="393939"/>
                </a:solidFill>
                <a:latin typeface="+mn-ea"/>
              </a:rPr>
              <a:t>Ensemble – Weighted Average</a:t>
            </a:r>
            <a:endParaRPr lang="ko-KR" altLang="en-US" sz="2400" spc="-300" dirty="0">
              <a:solidFill>
                <a:srgbClr val="393939"/>
              </a:solidFill>
              <a:latin typeface="+mn-ea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64F6FEC9-D8E7-4255-812C-7BA8A54C7133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A340863-49A6-479D-B4C4-74F4930B73D0}"/>
              </a:ext>
            </a:extLst>
          </p:cNvPr>
          <p:cNvSpPr txBox="1"/>
          <p:nvPr/>
        </p:nvSpPr>
        <p:spPr>
          <a:xfrm>
            <a:off x="339536" y="3815943"/>
            <a:ext cx="29265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300" dirty="0">
                <a:solidFill>
                  <a:srgbClr val="393939"/>
                </a:solidFill>
                <a:latin typeface="+mn-ea"/>
              </a:rPr>
              <a:t>Ensemble – Rank Average</a:t>
            </a:r>
            <a:endParaRPr lang="ko-KR" altLang="en-US" sz="2400" spc="-300" dirty="0">
              <a:solidFill>
                <a:srgbClr val="393939"/>
              </a:solidFill>
              <a:latin typeface="+mn-ea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25DCAE59-274B-4653-8700-6D61B772D2F4}"/>
              </a:ext>
            </a:extLst>
          </p:cNvPr>
          <p:cNvSpPr/>
          <p:nvPr/>
        </p:nvSpPr>
        <p:spPr>
          <a:xfrm>
            <a:off x="132080" y="3812744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4" name="그림 53">
            <a:extLst>
              <a:ext uri="{FF2B5EF4-FFF2-40B4-BE49-F238E27FC236}">
                <a16:creationId xmlns:a16="http://schemas.microsoft.com/office/drawing/2014/main" id="{49116FCB-1882-4C5C-AB7F-B7065FBC393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24" t="5198" r="547" b="5895"/>
          <a:stretch/>
        </p:blipFill>
        <p:spPr>
          <a:xfrm>
            <a:off x="3774962" y="3812744"/>
            <a:ext cx="7158172" cy="2786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6520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18742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>
                <a:solidFill>
                  <a:schemeClr val="bg1"/>
                </a:solidFill>
              </a:rPr>
              <a:t>Ensemble</a:t>
            </a:r>
            <a:endParaRPr lang="ko-KR" altLang="en-US" sz="3600" spc="-3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4,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222208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Weighted Average, Rank Average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318" name="TextBox 317">
            <a:extLst>
              <a:ext uri="{FF2B5EF4-FFF2-40B4-BE49-F238E27FC236}">
                <a16:creationId xmlns:a16="http://schemas.microsoft.com/office/drawing/2014/main" id="{0FFF95BF-5B3F-4E26-8350-8C7D24C7FFC2}"/>
              </a:ext>
            </a:extLst>
          </p:cNvPr>
          <p:cNvSpPr txBox="1"/>
          <p:nvPr/>
        </p:nvSpPr>
        <p:spPr>
          <a:xfrm>
            <a:off x="2631932" y="5649256"/>
            <a:ext cx="9525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spc="-150" dirty="0"/>
              <a:t>0.79383</a:t>
            </a:r>
            <a:endParaRPr lang="ko-KR" altLang="en-US" sz="2000" spc="-150" dirty="0"/>
          </a:p>
        </p:txBody>
      </p:sp>
      <p:sp>
        <p:nvSpPr>
          <p:cNvPr id="319" name="TextBox 318">
            <a:extLst>
              <a:ext uri="{FF2B5EF4-FFF2-40B4-BE49-F238E27FC236}">
                <a16:creationId xmlns:a16="http://schemas.microsoft.com/office/drawing/2014/main" id="{3D2010DF-A598-4816-8D42-8E95C5025672}"/>
              </a:ext>
            </a:extLst>
          </p:cNvPr>
          <p:cNvSpPr txBox="1"/>
          <p:nvPr/>
        </p:nvSpPr>
        <p:spPr>
          <a:xfrm>
            <a:off x="2621733" y="5058442"/>
            <a:ext cx="10406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Score</a:t>
            </a:r>
          </a:p>
        </p:txBody>
      </p:sp>
      <p:sp>
        <p:nvSpPr>
          <p:cNvPr id="320" name="TextBox 319">
            <a:extLst>
              <a:ext uri="{FF2B5EF4-FFF2-40B4-BE49-F238E27FC236}">
                <a16:creationId xmlns:a16="http://schemas.microsoft.com/office/drawing/2014/main" id="{ACBB2A1C-ACE2-49FB-854B-F50DD7B6629E}"/>
              </a:ext>
            </a:extLst>
          </p:cNvPr>
          <p:cNvSpPr txBox="1"/>
          <p:nvPr/>
        </p:nvSpPr>
        <p:spPr>
          <a:xfrm>
            <a:off x="7840441" y="5651356"/>
            <a:ext cx="9525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spc="-150" dirty="0"/>
              <a:t>0.79455</a:t>
            </a:r>
            <a:endParaRPr lang="ko-KR" altLang="en-US" sz="2000" spc="-150" dirty="0"/>
          </a:p>
        </p:txBody>
      </p:sp>
      <p:sp>
        <p:nvSpPr>
          <p:cNvPr id="321" name="TextBox 320">
            <a:extLst>
              <a:ext uri="{FF2B5EF4-FFF2-40B4-BE49-F238E27FC236}">
                <a16:creationId xmlns:a16="http://schemas.microsoft.com/office/drawing/2014/main" id="{61868768-8058-42A9-96D9-768C16FC523C}"/>
              </a:ext>
            </a:extLst>
          </p:cNvPr>
          <p:cNvSpPr txBox="1"/>
          <p:nvPr/>
        </p:nvSpPr>
        <p:spPr>
          <a:xfrm>
            <a:off x="7830241" y="5058442"/>
            <a:ext cx="10406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Score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24" name="직선 연결선 323">
            <a:extLst>
              <a:ext uri="{FF2B5EF4-FFF2-40B4-BE49-F238E27FC236}">
                <a16:creationId xmlns:a16="http://schemas.microsoft.com/office/drawing/2014/main" id="{20D5991F-0EDD-434D-84EA-975991FE4954}"/>
              </a:ext>
            </a:extLst>
          </p:cNvPr>
          <p:cNvCxnSpPr>
            <a:cxnSpLocks/>
          </p:cNvCxnSpPr>
          <p:nvPr/>
        </p:nvCxnSpPr>
        <p:spPr>
          <a:xfrm>
            <a:off x="2741155" y="4529182"/>
            <a:ext cx="73406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5" name="직선 연결선 324">
            <a:extLst>
              <a:ext uri="{FF2B5EF4-FFF2-40B4-BE49-F238E27FC236}">
                <a16:creationId xmlns:a16="http://schemas.microsoft.com/office/drawing/2014/main" id="{368F2218-9CF2-4DA4-B36F-0568C082B485}"/>
              </a:ext>
            </a:extLst>
          </p:cNvPr>
          <p:cNvCxnSpPr>
            <a:cxnSpLocks/>
          </p:cNvCxnSpPr>
          <p:nvPr/>
        </p:nvCxnSpPr>
        <p:spPr>
          <a:xfrm>
            <a:off x="7949663" y="4537528"/>
            <a:ext cx="734061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061D2C3-EB99-4ED8-B7DF-3E6BA8B9AD60}"/>
              </a:ext>
            </a:extLst>
          </p:cNvPr>
          <p:cNvSpPr txBox="1"/>
          <p:nvPr/>
        </p:nvSpPr>
        <p:spPr>
          <a:xfrm>
            <a:off x="339536" y="1264666"/>
            <a:ext cx="3849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300" dirty="0">
                <a:solidFill>
                  <a:srgbClr val="393939"/>
                </a:solidFill>
                <a:latin typeface="+mn-ea"/>
              </a:rPr>
              <a:t>Weighted</a:t>
            </a:r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 </a:t>
            </a:r>
            <a:r>
              <a:rPr lang="en-US" altLang="ko-KR" sz="2400" spc="-300" dirty="0">
                <a:solidFill>
                  <a:srgbClr val="393939"/>
                </a:solidFill>
                <a:latin typeface="+mn-ea"/>
              </a:rPr>
              <a:t>Average , </a:t>
            </a:r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 </a:t>
            </a:r>
            <a:r>
              <a:rPr lang="en-US" altLang="ko-KR" sz="2400" spc="-300" dirty="0">
                <a:solidFill>
                  <a:srgbClr val="393939"/>
                </a:solidFill>
                <a:latin typeface="+mn-ea"/>
              </a:rPr>
              <a:t>Rank Average</a:t>
            </a:r>
            <a:endParaRPr lang="ko-KR" altLang="en-US" sz="2400" spc="-300" dirty="0">
              <a:solidFill>
                <a:srgbClr val="393939"/>
              </a:solidFill>
              <a:latin typeface="+mn-ea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1801885-6F7C-4221-83BA-426A52055E79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DF1175D-3A15-4890-8EA1-B1A4385BC451}"/>
              </a:ext>
            </a:extLst>
          </p:cNvPr>
          <p:cNvSpPr/>
          <p:nvPr/>
        </p:nvSpPr>
        <p:spPr>
          <a:xfrm>
            <a:off x="1771351" y="2192392"/>
            <a:ext cx="2650676" cy="18879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Weighted</a:t>
            </a:r>
          </a:p>
          <a:p>
            <a:pPr algn="ctr"/>
            <a:r>
              <a:rPr lang="en-US" altLang="ko-KR" dirty="0"/>
              <a:t>Average</a:t>
            </a:r>
            <a:endParaRPr lang="ko-KR" altLang="en-US" dirty="0"/>
          </a:p>
        </p:txBody>
      </p:sp>
      <p:sp>
        <p:nvSpPr>
          <p:cNvPr id="328" name="직사각형 327">
            <a:extLst>
              <a:ext uri="{FF2B5EF4-FFF2-40B4-BE49-F238E27FC236}">
                <a16:creationId xmlns:a16="http://schemas.microsoft.com/office/drawing/2014/main" id="{5182A8E0-58D5-4212-8EFF-24DAEE64B0E7}"/>
              </a:ext>
            </a:extLst>
          </p:cNvPr>
          <p:cNvSpPr/>
          <p:nvPr/>
        </p:nvSpPr>
        <p:spPr>
          <a:xfrm>
            <a:off x="6926453" y="2192392"/>
            <a:ext cx="2650676" cy="1887954"/>
          </a:xfrm>
          <a:prstGeom prst="rect">
            <a:avLst/>
          </a:prstGeom>
          <a:solidFill>
            <a:srgbClr val="00528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Rank</a:t>
            </a:r>
          </a:p>
          <a:p>
            <a:pPr algn="ctr"/>
            <a:r>
              <a:rPr lang="en-US" altLang="ko-KR" dirty="0"/>
              <a:t>Average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801580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105C426-5D66-4749-9D9A-C8BBC1D8FA20}"/>
              </a:ext>
            </a:extLst>
          </p:cNvPr>
          <p:cNvSpPr/>
          <p:nvPr/>
        </p:nvSpPr>
        <p:spPr>
          <a:xfrm>
            <a:off x="0" y="-1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E767B05-7404-4820-8DEB-911A562A794D}"/>
              </a:ext>
            </a:extLst>
          </p:cNvPr>
          <p:cNvSpPr txBox="1"/>
          <p:nvPr/>
        </p:nvSpPr>
        <p:spPr>
          <a:xfrm>
            <a:off x="631264" y="215314"/>
            <a:ext cx="10310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결론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04F7EE-BD77-4225-B10E-B53A9BDF3C09}"/>
              </a:ext>
            </a:extLst>
          </p:cNvPr>
          <p:cNvSpPr txBox="1"/>
          <p:nvPr/>
        </p:nvSpPr>
        <p:spPr>
          <a:xfrm>
            <a:off x="1146789" y="1570445"/>
            <a:ext cx="9792896" cy="4516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/>
              <a:t>어려웠던 점</a:t>
            </a:r>
            <a:endParaRPr lang="en-US" altLang="ko-KR" sz="20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r>
              <a:rPr lang="ko-KR" altLang="en-US" dirty="0"/>
              <a:t>이 </a:t>
            </a:r>
            <a:r>
              <a:rPr lang="en-US" altLang="ko-KR" dirty="0" err="1"/>
              <a:t>kaggle</a:t>
            </a:r>
            <a:r>
              <a:rPr lang="en-US" altLang="ko-KR" dirty="0"/>
              <a:t> </a:t>
            </a:r>
            <a:r>
              <a:rPr lang="ko-KR" altLang="en-US" dirty="0"/>
              <a:t>대회의 메모리 크기의 제한이 있어 실행 도중 종료되거나 하는 어려움이 있었는데</a:t>
            </a:r>
            <a:r>
              <a:rPr lang="en-US" altLang="ko-KR" dirty="0"/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이러한 문제를 해결하기 위해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1. train </a:t>
            </a:r>
            <a:r>
              <a:rPr lang="ko-KR" altLang="en-US" dirty="0"/>
              <a:t>데이터와 </a:t>
            </a:r>
            <a:r>
              <a:rPr lang="en-US" altLang="ko-KR" dirty="0"/>
              <a:t>test </a:t>
            </a:r>
            <a:r>
              <a:rPr lang="ko-KR" altLang="en-US" dirty="0"/>
              <a:t>데이터를 동시에 불러서 사용하지 않거나</a:t>
            </a:r>
            <a:r>
              <a:rPr lang="en-US" altLang="ko-KR" dirty="0"/>
              <a:t>, 2.</a:t>
            </a:r>
            <a:r>
              <a:rPr lang="ko-KR" altLang="en-US" dirty="0"/>
              <a:t>사용하지 않는 변수들은 제거해서 메모리 가용량을 늘리거나</a:t>
            </a:r>
            <a:r>
              <a:rPr lang="en-US" altLang="ko-KR" dirty="0"/>
              <a:t>,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3. </a:t>
            </a:r>
            <a:r>
              <a:rPr lang="en-US" altLang="ko-KR" dirty="0" err="1"/>
              <a:t>kfold</a:t>
            </a:r>
            <a:r>
              <a:rPr lang="ko-KR" altLang="en-US" dirty="0"/>
              <a:t>를 이용해서 모델을 여러 개 사용하게 되는데 여러 모델의 메모리를 계속 두는게 아니라 파일에 모델을 저장해서 나중에 예측할 때 불러와서 사용하는 방법을 사용하였다</a:t>
            </a:r>
            <a:r>
              <a:rPr lang="en-US" altLang="ko-KR" dirty="0"/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그럼에도 불구하고 특성이 많아지면서 메모리 양이 부족한 경우가 생겼다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또</a:t>
            </a:r>
            <a:r>
              <a:rPr lang="en-US" altLang="ko-KR" dirty="0"/>
              <a:t>, EDA </a:t>
            </a:r>
            <a:r>
              <a:rPr lang="ko-KR" altLang="en-US" dirty="0"/>
              <a:t>했던 부분이 모델을 만들 때 많이 반영하지 못한 부분이 아쉬웠다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406906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105C426-5D66-4749-9D9A-C8BBC1D8FA20}"/>
              </a:ext>
            </a:extLst>
          </p:cNvPr>
          <p:cNvSpPr/>
          <p:nvPr/>
        </p:nvSpPr>
        <p:spPr>
          <a:xfrm>
            <a:off x="0" y="-1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E767B05-7404-4820-8DEB-911A562A794D}"/>
              </a:ext>
            </a:extLst>
          </p:cNvPr>
          <p:cNvSpPr txBox="1"/>
          <p:nvPr/>
        </p:nvSpPr>
        <p:spPr>
          <a:xfrm>
            <a:off x="631264" y="215314"/>
            <a:ext cx="10310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결론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9D6B7B-3DC3-46CB-B797-16DB426995FE}"/>
              </a:ext>
            </a:extLst>
          </p:cNvPr>
          <p:cNvSpPr txBox="1"/>
          <p:nvPr/>
        </p:nvSpPr>
        <p:spPr>
          <a:xfrm>
            <a:off x="899106" y="2417024"/>
            <a:ext cx="10393787" cy="2023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/>
              <a:t>배운 점</a:t>
            </a:r>
            <a:endParaRPr lang="en-US" altLang="ko-KR" sz="2000" b="1" dirty="0"/>
          </a:p>
          <a:p>
            <a:pPr>
              <a:lnSpc>
                <a:spcPct val="150000"/>
              </a:lnSpc>
            </a:pPr>
            <a:endParaRPr lang="ko-KR" altLang="en-US" sz="1200" b="1" dirty="0"/>
          </a:p>
          <a:p>
            <a:pPr>
              <a:lnSpc>
                <a:spcPct val="150000"/>
              </a:lnSpc>
            </a:pPr>
            <a:r>
              <a:rPr lang="en-US" altLang="ko-KR" dirty="0"/>
              <a:t>: </a:t>
            </a:r>
            <a:r>
              <a:rPr lang="en-US" altLang="ko-KR" dirty="0" err="1"/>
              <a:t>lightgbm</a:t>
            </a:r>
            <a:r>
              <a:rPr lang="en-US" altLang="ko-KR" dirty="0"/>
              <a:t>, </a:t>
            </a:r>
            <a:r>
              <a:rPr lang="en-US" altLang="ko-KR" dirty="0" err="1"/>
              <a:t>catboost</a:t>
            </a:r>
            <a:r>
              <a:rPr lang="en-US" altLang="ko-KR" dirty="0"/>
              <a:t>, </a:t>
            </a:r>
            <a:r>
              <a:rPr lang="en-US" altLang="ko-KR" dirty="0" err="1"/>
              <a:t>xgboost</a:t>
            </a:r>
            <a:r>
              <a:rPr lang="en-US" altLang="ko-KR" dirty="0"/>
              <a:t> </a:t>
            </a:r>
            <a:r>
              <a:rPr lang="ko-KR" altLang="en-US" dirty="0"/>
              <a:t>각 모델의 차이를 알고 앙상블 모델을 돌려본 점</a:t>
            </a:r>
            <a:r>
              <a:rPr lang="en-US" altLang="ko-KR" dirty="0"/>
              <a:t>, </a:t>
            </a:r>
            <a:r>
              <a:rPr lang="ko-KR" altLang="en-US" dirty="0"/>
              <a:t>모델을 </a:t>
            </a:r>
            <a:r>
              <a:rPr lang="ko-KR" altLang="en-US" dirty="0" err="1"/>
              <a:t>여러번</a:t>
            </a:r>
            <a:r>
              <a:rPr lang="ko-KR" altLang="en-US" dirty="0"/>
              <a:t> 돌려보면서 발생한 메모리 초과와 같은 문제들을 겪어보면서 대용량 데이터를 다루는 데 주의해야할 점에 대해 알게 됐다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9781199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970D9A74-20C5-4797-A71C-3BADA5484665}"/>
              </a:ext>
            </a:extLst>
          </p:cNvPr>
          <p:cNvGrpSpPr/>
          <p:nvPr/>
        </p:nvGrpSpPr>
        <p:grpSpPr>
          <a:xfrm>
            <a:off x="1533426" y="1843950"/>
            <a:ext cx="9125148" cy="3170098"/>
            <a:chOff x="1584226" y="2010598"/>
            <a:chExt cx="9125148" cy="3170098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328F93B-05A5-444E-AF24-4A2A30E38A22}"/>
                </a:ext>
              </a:extLst>
            </p:cNvPr>
            <p:cNvSpPr txBox="1"/>
            <p:nvPr/>
          </p:nvSpPr>
          <p:spPr>
            <a:xfrm>
              <a:off x="1584226" y="2010598"/>
              <a:ext cx="2641589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3800" dirty="0">
                  <a:solidFill>
                    <a:schemeClr val="bg1"/>
                  </a:solidFill>
                </a:rPr>
                <a:t> 「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0455BA2-BC83-497B-BB13-4D47B1322F37}"/>
                </a:ext>
              </a:extLst>
            </p:cNvPr>
            <p:cNvSpPr txBox="1"/>
            <p:nvPr/>
          </p:nvSpPr>
          <p:spPr>
            <a:xfrm>
              <a:off x="9410621" y="2964705"/>
              <a:ext cx="1298753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13800">
                  <a:solidFill>
                    <a:srgbClr val="0194E7"/>
                  </a:solidFill>
                </a:defRPr>
              </a:lvl1pPr>
            </a:lstStyle>
            <a:p>
              <a:r>
                <a:rPr lang="ko-KR" altLang="en-US" dirty="0">
                  <a:solidFill>
                    <a:schemeClr val="bg1"/>
                  </a:solidFill>
                </a:rPr>
                <a:t>」 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921AEC5A-5830-454D-8939-8073E476BB27}"/>
              </a:ext>
            </a:extLst>
          </p:cNvPr>
          <p:cNvSpPr txBox="1"/>
          <p:nvPr/>
        </p:nvSpPr>
        <p:spPr>
          <a:xfrm>
            <a:off x="4639511" y="2705723"/>
            <a:ext cx="291297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i="1" dirty="0">
                <a:solidFill>
                  <a:schemeClr val="bg1"/>
                </a:solidFill>
              </a:rPr>
              <a:t>Q &amp; A</a:t>
            </a:r>
            <a:endParaRPr lang="ko-KR" altLang="en-US" sz="72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78321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B5E4BB34-1E38-45AD-BC1A-F9C2FF07CD08}"/>
              </a:ext>
            </a:extLst>
          </p:cNvPr>
          <p:cNvGrpSpPr/>
          <p:nvPr/>
        </p:nvGrpSpPr>
        <p:grpSpPr>
          <a:xfrm>
            <a:off x="5314376" y="1867784"/>
            <a:ext cx="1555234" cy="2739211"/>
            <a:chOff x="5524437" y="1867784"/>
            <a:chExt cx="1555234" cy="2739211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735E9AB-B261-42B6-8702-E5C1F939132C}"/>
                </a:ext>
              </a:extLst>
            </p:cNvPr>
            <p:cNvSpPr txBox="1"/>
            <p:nvPr/>
          </p:nvSpPr>
          <p:spPr>
            <a:xfrm>
              <a:off x="5524437" y="4083775"/>
              <a:ext cx="155523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800" spc="-300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대회 소개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F5C976C-05B7-4433-996B-A4CAE9DB2B1E}"/>
                </a:ext>
              </a:extLst>
            </p:cNvPr>
            <p:cNvSpPr txBox="1"/>
            <p:nvPr/>
          </p:nvSpPr>
          <p:spPr>
            <a:xfrm>
              <a:off x="5726416" y="1867784"/>
              <a:ext cx="1159292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3800" dirty="0">
                  <a:solidFill>
                    <a:schemeClr val="bg1"/>
                  </a:solidFill>
                  <a:latin typeface="+mj-ea"/>
                  <a:ea typeface="+mj-ea"/>
                </a:rPr>
                <a:t>1</a:t>
              </a:r>
              <a:endParaRPr lang="ko-KR" altLang="en-US" sz="138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218152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20008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대회 소개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24945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American Express – Default Prediction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4477288-CA6C-45F9-8428-0E2475DEC1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3875"/>
          <a:stretch/>
        </p:blipFill>
        <p:spPr>
          <a:xfrm>
            <a:off x="7121237" y="4325877"/>
            <a:ext cx="4842164" cy="197195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45AE276-8B32-4348-871A-AD75D95F7A6A}"/>
              </a:ext>
            </a:extLst>
          </p:cNvPr>
          <p:cNvSpPr txBox="1"/>
          <p:nvPr/>
        </p:nvSpPr>
        <p:spPr>
          <a:xfrm>
            <a:off x="228599" y="4325877"/>
            <a:ext cx="6760556" cy="1985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신용 부도 예측은 소비자 대출 사업에서 위험 관리에 핵심</a:t>
            </a:r>
            <a:r>
              <a:rPr lang="en-US" altLang="ko-KR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이 예측은 대출자들이 대출 결정을 최적화할 수 있게 해주며</a:t>
            </a:r>
            <a:r>
              <a:rPr lang="en-US" altLang="ko-KR" dirty="0"/>
              <a:t>, 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   이는 더 나은 고객 경험과 건전한 비즈니스 경제로 이어짐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sz="2400" b="1" dirty="0">
                <a:effectLst/>
              </a:rPr>
              <a:t>→</a:t>
            </a:r>
            <a:r>
              <a:rPr lang="en-US" altLang="ko-KR" sz="2400" b="1" dirty="0">
                <a:effectLst/>
              </a:rPr>
              <a:t> </a:t>
            </a:r>
            <a:r>
              <a:rPr lang="ko-KR" altLang="en-US" sz="2400" b="1" u="sng" dirty="0" err="1">
                <a:effectLst/>
              </a:rPr>
              <a:t>머신러닝</a:t>
            </a:r>
            <a:r>
              <a:rPr lang="ko-KR" altLang="en-US" sz="2400" b="1" u="sng" dirty="0">
                <a:effectLst/>
              </a:rPr>
              <a:t> 기술을 적용해 </a:t>
            </a:r>
            <a:r>
              <a:rPr lang="ko-KR" altLang="en-US" sz="2400" b="1" u="sng" dirty="0"/>
              <a:t>채무불이행을</a:t>
            </a:r>
            <a:r>
              <a:rPr lang="ko-KR" altLang="en-US" sz="2400" b="1" u="sng" dirty="0">
                <a:effectLst/>
              </a:rPr>
              <a:t> 예측</a:t>
            </a:r>
            <a:endParaRPr lang="en-US" altLang="ko-KR" sz="2400" b="1" u="sng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B697E86-06E5-40FC-92B3-7A1FF9AE58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16"/>
          <a:stretch/>
        </p:blipFill>
        <p:spPr>
          <a:xfrm>
            <a:off x="1213605" y="1424343"/>
            <a:ext cx="2223613" cy="221068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A74CF75-2327-4A03-8F39-BF7B108517A2}"/>
              </a:ext>
            </a:extLst>
          </p:cNvPr>
          <p:cNvSpPr txBox="1"/>
          <p:nvPr/>
        </p:nvSpPr>
        <p:spPr>
          <a:xfrm>
            <a:off x="4000542" y="1689106"/>
            <a:ext cx="747083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American Express</a:t>
            </a:r>
            <a:r>
              <a:rPr lang="ko-KR" altLang="en-US" dirty="0"/>
              <a:t>는 글로벌 통합 결제 기업입니다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세계 최대 결제 카드 발행사인 이 회사는 고객에게 삶을 풍요롭게 하고 비즈니스 성공을 구축하는 제품</a:t>
            </a:r>
            <a:r>
              <a:rPr lang="en-US" altLang="ko-KR" dirty="0"/>
              <a:t>, </a:t>
            </a:r>
            <a:r>
              <a:rPr lang="ko-KR" altLang="en-US" dirty="0"/>
              <a:t>통찰력 및 경험에 대한 액세스를 제공합니다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650208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31F6F75-B221-4061-B962-758F7C3BEBF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74720" y="0"/>
            <a:ext cx="871728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FB742AF-8DE1-4801-BAAB-FF7C033D40F3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B2D5C9B4-B76A-43FF-84F2-DECACFEE3694}"/>
              </a:ext>
            </a:extLst>
          </p:cNvPr>
          <p:cNvGrpSpPr/>
          <p:nvPr/>
        </p:nvGrpSpPr>
        <p:grpSpPr>
          <a:xfrm>
            <a:off x="2110082" y="1907540"/>
            <a:ext cx="1875835" cy="2739211"/>
            <a:chOff x="5364137" y="1867784"/>
            <a:chExt cx="1875835" cy="2739211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5451564-E64D-4108-9A91-13B8161954CC}"/>
                </a:ext>
              </a:extLst>
            </p:cNvPr>
            <p:cNvSpPr txBox="1"/>
            <p:nvPr/>
          </p:nvSpPr>
          <p:spPr>
            <a:xfrm>
              <a:off x="5364137" y="4083775"/>
              <a:ext cx="187583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800" spc="-300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데이터 분석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B2A0639-BA5C-4A42-BF22-59204942F424}"/>
                </a:ext>
              </a:extLst>
            </p:cNvPr>
            <p:cNvSpPr txBox="1"/>
            <p:nvPr/>
          </p:nvSpPr>
          <p:spPr>
            <a:xfrm>
              <a:off x="5726416" y="1867784"/>
              <a:ext cx="1159293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3800" dirty="0">
                  <a:solidFill>
                    <a:schemeClr val="bg1"/>
                  </a:solidFill>
                  <a:latin typeface="+mj-ea"/>
                  <a:ea typeface="+mj-ea"/>
                </a:rPr>
                <a:t>2</a:t>
              </a:r>
              <a:endParaRPr lang="ko-KR" altLang="en-US" sz="138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372915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24240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데이터 분석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902868" y="674070"/>
            <a:ext cx="100219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Data Analysis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8314E8D7-0C84-4A65-9B23-D1A13628D52B}"/>
              </a:ext>
            </a:extLst>
          </p:cNvPr>
          <p:cNvSpPr/>
          <p:nvPr/>
        </p:nvSpPr>
        <p:spPr>
          <a:xfrm>
            <a:off x="1490656" y="1424343"/>
            <a:ext cx="3332480" cy="333248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C6EE71FE-0A3F-4A25-852B-B62F5C0A9B7E}"/>
              </a:ext>
            </a:extLst>
          </p:cNvPr>
          <p:cNvSpPr/>
          <p:nvPr/>
        </p:nvSpPr>
        <p:spPr>
          <a:xfrm>
            <a:off x="7521398" y="1424343"/>
            <a:ext cx="3332480" cy="333248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8382DD1D-3E61-43E3-B03A-EE67FED38C01}"/>
              </a:ext>
            </a:extLst>
          </p:cNvPr>
          <p:cNvGrpSpPr/>
          <p:nvPr/>
        </p:nvGrpSpPr>
        <p:grpSpPr>
          <a:xfrm>
            <a:off x="1713069" y="4967865"/>
            <a:ext cx="2887651" cy="812451"/>
            <a:chOff x="631683" y="5390664"/>
            <a:chExt cx="2887651" cy="812451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8F335AD-9242-4BFA-A736-00EAA5C720F9}"/>
                </a:ext>
              </a:extLst>
            </p:cNvPr>
            <p:cNvSpPr txBox="1"/>
            <p:nvPr/>
          </p:nvSpPr>
          <p:spPr>
            <a:xfrm>
              <a:off x="631683" y="5895338"/>
              <a:ext cx="288765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spc="-150" dirty="0">
                  <a:solidFill>
                    <a:srgbClr val="393939"/>
                  </a:solidFill>
                </a:rPr>
                <a:t>Kaggle</a:t>
              </a:r>
              <a:r>
                <a:rPr lang="ko-KR" altLang="en-US" sz="1400" spc="-150" dirty="0">
                  <a:solidFill>
                    <a:srgbClr val="393939"/>
                  </a:solidFill>
                </a:rPr>
                <a:t>의 </a:t>
              </a:r>
              <a:r>
                <a:rPr lang="en-US" altLang="ko-KR" sz="1400" spc="-150" dirty="0">
                  <a:solidFill>
                    <a:srgbClr val="393939"/>
                  </a:solidFill>
                </a:rPr>
                <a:t>discussion</a:t>
              </a:r>
              <a:r>
                <a:rPr lang="ko-KR" altLang="en-US" sz="1400" spc="-150" dirty="0">
                  <a:solidFill>
                    <a:srgbClr val="393939"/>
                  </a:solidFill>
                </a:rPr>
                <a:t>을 읽고 정리</a:t>
              </a:r>
              <a:r>
                <a:rPr lang="en-US" altLang="ko-KR" sz="1400" spc="-150" dirty="0">
                  <a:solidFill>
                    <a:srgbClr val="393939"/>
                  </a:solidFill>
                </a:rPr>
                <a:t> </a:t>
              </a:r>
              <a:endParaRPr lang="ko-KR" altLang="en-US" sz="1400" spc="-150" dirty="0">
                <a:solidFill>
                  <a:srgbClr val="393939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6B71A00-85F1-4713-9F2D-29E0732C8014}"/>
                </a:ext>
              </a:extLst>
            </p:cNvPr>
            <p:cNvSpPr txBox="1"/>
            <p:nvPr/>
          </p:nvSpPr>
          <p:spPr>
            <a:xfrm>
              <a:off x="1471819" y="5390664"/>
              <a:ext cx="120738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spc="-150" dirty="0">
                  <a:solidFill>
                    <a:srgbClr val="393939"/>
                  </a:solidFill>
                  <a:latin typeface="+mj-ea"/>
                  <a:ea typeface="+mj-ea"/>
                </a:rPr>
                <a:t>Discussion</a:t>
              </a:r>
              <a:endParaRPr lang="ko-KR" altLang="en-US" sz="2000" spc="-150" dirty="0">
                <a:solidFill>
                  <a:srgbClr val="393939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75EA9CF4-4B02-4D79-9686-A8B683FEB8DB}"/>
              </a:ext>
            </a:extLst>
          </p:cNvPr>
          <p:cNvGrpSpPr/>
          <p:nvPr/>
        </p:nvGrpSpPr>
        <p:grpSpPr>
          <a:xfrm>
            <a:off x="7743812" y="4967865"/>
            <a:ext cx="2887651" cy="812451"/>
            <a:chOff x="631683" y="5390664"/>
            <a:chExt cx="2887651" cy="812451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3EEFA88-3BDB-4986-A4E8-1D056235E726}"/>
                </a:ext>
              </a:extLst>
            </p:cNvPr>
            <p:cNvSpPr txBox="1"/>
            <p:nvPr/>
          </p:nvSpPr>
          <p:spPr>
            <a:xfrm>
              <a:off x="631683" y="5895338"/>
              <a:ext cx="288765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spc="-150" dirty="0">
                  <a:solidFill>
                    <a:srgbClr val="393939"/>
                  </a:solidFill>
                </a:rPr>
                <a:t> </a:t>
              </a:r>
              <a:r>
                <a:rPr lang="ko-KR" altLang="en-US" sz="1400" spc="-150" dirty="0">
                  <a:solidFill>
                    <a:srgbClr val="393939"/>
                  </a:solidFill>
                </a:rPr>
                <a:t>변수들의 특성을 </a:t>
              </a:r>
              <a:r>
                <a:rPr lang="en-US" altLang="ko-KR" sz="1400" spc="-150" dirty="0">
                  <a:solidFill>
                    <a:srgbClr val="393939"/>
                  </a:solidFill>
                </a:rPr>
                <a:t>EDA</a:t>
              </a:r>
              <a:r>
                <a:rPr lang="ko-KR" altLang="en-US" sz="1400" spc="-150" dirty="0">
                  <a:solidFill>
                    <a:srgbClr val="393939"/>
                  </a:solidFill>
                </a:rPr>
                <a:t>로 정리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D94904B-FC61-4D90-BA0A-83761D16208E}"/>
                </a:ext>
              </a:extLst>
            </p:cNvPr>
            <p:cNvSpPr txBox="1"/>
            <p:nvPr/>
          </p:nvSpPr>
          <p:spPr>
            <a:xfrm>
              <a:off x="1771421" y="5390664"/>
              <a:ext cx="60818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spc="-150" dirty="0">
                  <a:solidFill>
                    <a:srgbClr val="393939"/>
                  </a:solidFill>
                  <a:latin typeface="+mj-ea"/>
                  <a:ea typeface="+mj-ea"/>
                </a:rPr>
                <a:t>EDA</a:t>
              </a:r>
              <a:endParaRPr lang="ko-KR" altLang="en-US" sz="2000" spc="-150" dirty="0">
                <a:solidFill>
                  <a:srgbClr val="393939"/>
                </a:solidFill>
                <a:latin typeface="+mj-ea"/>
                <a:ea typeface="+mj-ea"/>
              </a:endParaRPr>
            </a:p>
          </p:txBody>
        </p:sp>
      </p:grpSp>
      <p:pic>
        <p:nvPicPr>
          <p:cNvPr id="10" name="그래픽 9" descr="고객 검토">
            <a:extLst>
              <a:ext uri="{FF2B5EF4-FFF2-40B4-BE49-F238E27FC236}">
                <a16:creationId xmlns:a16="http://schemas.microsoft.com/office/drawing/2014/main" id="{A3E5A817-7CB6-474A-8FBA-AECE6F0B88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21930" y="1955618"/>
            <a:ext cx="2269930" cy="2269930"/>
          </a:xfrm>
          <a:prstGeom prst="rect">
            <a:avLst/>
          </a:prstGeom>
        </p:spPr>
      </p:pic>
      <p:pic>
        <p:nvPicPr>
          <p:cNvPr id="12" name="그래픽 11" descr="가로 막대형 차트">
            <a:extLst>
              <a:ext uri="{FF2B5EF4-FFF2-40B4-BE49-F238E27FC236}">
                <a16:creationId xmlns:a16="http://schemas.microsoft.com/office/drawing/2014/main" id="{7D3CE4E4-C24D-43D5-BC4A-94846F8FDF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52673" y="1955618"/>
            <a:ext cx="2269930" cy="2269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1717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24240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데이터 분석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904158" y="673855"/>
            <a:ext cx="83548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Discussion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B58831-60F1-4A05-AF02-F40AAAA4EDB7}"/>
              </a:ext>
            </a:extLst>
          </p:cNvPr>
          <p:cNvSpPr txBox="1"/>
          <p:nvPr/>
        </p:nvSpPr>
        <p:spPr>
          <a:xfrm>
            <a:off x="293970" y="1182485"/>
            <a:ext cx="33428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base"/>
            <a:r>
              <a:rPr lang="en-US" altLang="ko-KR" sz="2000" b="1" i="0" dirty="0">
                <a:effectLst/>
                <a:ea typeface="나눔스퀘어 Light" panose="020B0600000101010101"/>
              </a:rPr>
              <a:t>How To Reduce Data Size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0FF020D-AF5B-40AC-9A3B-7FFEE310CC42}"/>
              </a:ext>
            </a:extLst>
          </p:cNvPr>
          <p:cNvSpPr txBox="1"/>
          <p:nvPr/>
        </p:nvSpPr>
        <p:spPr>
          <a:xfrm>
            <a:off x="293970" y="1648838"/>
            <a:ext cx="88426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hlinkClick r:id="rId2"/>
              </a:rPr>
              <a:t>https://www.kaggle.com/competitions/amex-default-prediction/discussion/328054</a:t>
            </a:r>
            <a:endParaRPr lang="ko-KR" altLang="en-US" sz="1400" dirty="0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2F0B21FB-484D-4256-B43B-D95ABEEC1DE6}"/>
              </a:ext>
            </a:extLst>
          </p:cNvPr>
          <p:cNvGrpSpPr/>
          <p:nvPr/>
        </p:nvGrpSpPr>
        <p:grpSpPr>
          <a:xfrm>
            <a:off x="749034" y="2164590"/>
            <a:ext cx="10693932" cy="4423904"/>
            <a:chOff x="867266" y="1833334"/>
            <a:chExt cx="10693932" cy="4423904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F6983414-DD92-40FE-9CDE-509978896D19}"/>
                </a:ext>
              </a:extLst>
            </p:cNvPr>
            <p:cNvSpPr/>
            <p:nvPr/>
          </p:nvSpPr>
          <p:spPr>
            <a:xfrm>
              <a:off x="875103" y="1833334"/>
              <a:ext cx="5292000" cy="2160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5F3FAFBE-C804-4F9B-846D-B83E1929A85A}"/>
                </a:ext>
              </a:extLst>
            </p:cNvPr>
            <p:cNvSpPr/>
            <p:nvPr/>
          </p:nvSpPr>
          <p:spPr>
            <a:xfrm>
              <a:off x="6269198" y="1833334"/>
              <a:ext cx="5292000" cy="216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CEC0178-7959-4AB9-BE07-B52D07F3AA58}"/>
                </a:ext>
              </a:extLst>
            </p:cNvPr>
            <p:cNvSpPr/>
            <p:nvPr/>
          </p:nvSpPr>
          <p:spPr>
            <a:xfrm>
              <a:off x="867266" y="4097238"/>
              <a:ext cx="5292000" cy="2160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FA5A3AE6-7124-4B48-9765-F8D63D0C8582}"/>
                </a:ext>
              </a:extLst>
            </p:cNvPr>
            <p:cNvSpPr/>
            <p:nvPr/>
          </p:nvSpPr>
          <p:spPr>
            <a:xfrm>
              <a:off x="6269198" y="4097238"/>
              <a:ext cx="5292000" cy="21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A9E29A04-7716-4B8C-886C-83B618772B64}"/>
                </a:ext>
              </a:extLst>
            </p:cNvPr>
            <p:cNvGrpSpPr/>
            <p:nvPr/>
          </p:nvGrpSpPr>
          <p:grpSpPr>
            <a:xfrm>
              <a:off x="5039339" y="2864298"/>
              <a:ext cx="2328649" cy="2328649"/>
              <a:chOff x="5039339" y="2864298"/>
              <a:chExt cx="2328649" cy="2328649"/>
            </a:xfrm>
          </p:grpSpPr>
          <p:sp>
            <p:nvSpPr>
              <p:cNvPr id="21" name="다이아몬드 20">
                <a:extLst>
                  <a:ext uri="{FF2B5EF4-FFF2-40B4-BE49-F238E27FC236}">
                    <a16:creationId xmlns:a16="http://schemas.microsoft.com/office/drawing/2014/main" id="{139E1E74-86F8-4DCC-B325-3F6356C00B7D}"/>
                  </a:ext>
                </a:extLst>
              </p:cNvPr>
              <p:cNvSpPr/>
              <p:nvPr/>
            </p:nvSpPr>
            <p:spPr>
              <a:xfrm>
                <a:off x="5039339" y="2864298"/>
                <a:ext cx="2328649" cy="2328649"/>
              </a:xfrm>
              <a:prstGeom prst="diamond">
                <a:avLst/>
              </a:prstGeom>
              <a:solidFill>
                <a:schemeClr val="accent6">
                  <a:alpha val="7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5B17BEC-5647-42B3-88F8-92CB8460CE7E}"/>
                  </a:ext>
                </a:extLst>
              </p:cNvPr>
              <p:cNvSpPr txBox="1"/>
              <p:nvPr/>
            </p:nvSpPr>
            <p:spPr>
              <a:xfrm>
                <a:off x="5561853" y="3361066"/>
                <a:ext cx="44812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800" b="1" dirty="0">
                    <a:solidFill>
                      <a:schemeClr val="bg1"/>
                    </a:solidFill>
                  </a:rPr>
                  <a:t>1</a:t>
                </a:r>
                <a:endParaRPr lang="ko-KR" altLang="en-US" sz="2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4919611-3662-49BE-828F-C0F26E40FA11}"/>
                  </a:ext>
                </a:extLst>
              </p:cNvPr>
              <p:cNvSpPr txBox="1"/>
              <p:nvPr/>
            </p:nvSpPr>
            <p:spPr>
              <a:xfrm>
                <a:off x="6339521" y="3361066"/>
                <a:ext cx="44812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800" b="1" dirty="0">
                    <a:solidFill>
                      <a:schemeClr val="bg1"/>
                    </a:solidFill>
                  </a:rPr>
                  <a:t>2</a:t>
                </a:r>
                <a:endParaRPr lang="ko-KR" altLang="en-US" sz="2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3C00B69-AB38-4122-B452-CD8229E8DCA0}"/>
                  </a:ext>
                </a:extLst>
              </p:cNvPr>
              <p:cNvSpPr txBox="1"/>
              <p:nvPr/>
            </p:nvSpPr>
            <p:spPr>
              <a:xfrm>
                <a:off x="5561853" y="4206068"/>
                <a:ext cx="44812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800" b="1" dirty="0">
                    <a:solidFill>
                      <a:schemeClr val="bg1"/>
                    </a:solidFill>
                  </a:rPr>
                  <a:t>3</a:t>
                </a:r>
                <a:endParaRPr lang="ko-KR" altLang="en-US" sz="2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BE3390E-BABD-49D8-B215-6FB672904215}"/>
                  </a:ext>
                </a:extLst>
              </p:cNvPr>
              <p:cNvSpPr txBox="1"/>
              <p:nvPr/>
            </p:nvSpPr>
            <p:spPr>
              <a:xfrm>
                <a:off x="6382262" y="4206068"/>
                <a:ext cx="44812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800" b="1" dirty="0">
                    <a:solidFill>
                      <a:schemeClr val="bg1"/>
                    </a:solidFill>
                  </a:rPr>
                  <a:t>4</a:t>
                </a:r>
                <a:endParaRPr lang="ko-KR" altLang="en-US" sz="2800" b="1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0500D3A9-47C8-48A3-8387-82060613C610}"/>
              </a:ext>
            </a:extLst>
          </p:cNvPr>
          <p:cNvSpPr txBox="1"/>
          <p:nvPr/>
        </p:nvSpPr>
        <p:spPr>
          <a:xfrm>
            <a:off x="1739643" y="2094453"/>
            <a:ext cx="2765647" cy="4750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chemeClr val="bg1"/>
                </a:solidFill>
                <a:effectLst/>
                <a:ea typeface="나눔스퀘어 Light" panose="020B0600000101010101"/>
              </a:rPr>
              <a:t>데이터 유형별</a:t>
            </a:r>
            <a:r>
              <a:rPr lang="en-US" altLang="ko-KR" kern="0" dirty="0">
                <a:solidFill>
                  <a:schemeClr val="bg1"/>
                </a:solidFill>
                <a:ea typeface="나눔스퀘어 Light" panose="020B0600000101010101"/>
              </a:rPr>
              <a:t> </a:t>
            </a:r>
            <a:r>
              <a:rPr lang="ko-KR" altLang="en-US" kern="0" dirty="0">
                <a:solidFill>
                  <a:schemeClr val="bg1"/>
                </a:solidFill>
                <a:ea typeface="나눔스퀘어 Light" panose="020B0600000101010101"/>
              </a:rPr>
              <a:t>용량</a:t>
            </a:r>
            <a:r>
              <a:rPr lang="ko-KR" altLang="en-US" sz="1800" kern="0" spc="0" dirty="0">
                <a:solidFill>
                  <a:schemeClr val="bg1"/>
                </a:solidFill>
                <a:effectLst/>
                <a:ea typeface="나눔스퀘어 Light" panose="020B0600000101010101"/>
              </a:rPr>
              <a:t> 감소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7BF9DC9-93D6-4AD1-AA51-9B36079B10BC}"/>
              </a:ext>
            </a:extLst>
          </p:cNvPr>
          <p:cNvSpPr txBox="1"/>
          <p:nvPr/>
        </p:nvSpPr>
        <p:spPr>
          <a:xfrm>
            <a:off x="875103" y="2658630"/>
            <a:ext cx="516593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  <a:ea typeface="나눔스퀘어 Light" panose="020B0600000101010101"/>
              </a:rPr>
              <a:t>Column </a:t>
            </a:r>
            <a:r>
              <a:rPr lang="en-US" altLang="ko-KR" dirty="0" err="1">
                <a:solidFill>
                  <a:schemeClr val="bg1"/>
                </a:solidFill>
                <a:ea typeface="나눔스퀘어 Light" panose="020B0600000101010101"/>
              </a:rPr>
              <a:t>Customer_ID</a:t>
            </a:r>
            <a:r>
              <a:rPr lang="en-US" altLang="ko-KR" dirty="0">
                <a:solidFill>
                  <a:schemeClr val="bg1"/>
                </a:solidFill>
                <a:ea typeface="나눔스퀘어 Light" panose="020B0600000101010101"/>
              </a:rPr>
              <a:t>  [ 64 </a:t>
            </a:r>
            <a:r>
              <a:rPr lang="ko-KR" altLang="en-US" sz="1800" kern="0" spc="0" dirty="0">
                <a:solidFill>
                  <a:schemeClr val="bg1"/>
                </a:solidFill>
                <a:effectLst/>
                <a:ea typeface="나눔스퀘어 Light" panose="020B0600000101010101"/>
              </a:rPr>
              <a:t>→</a:t>
            </a:r>
            <a:r>
              <a:rPr lang="en-US" altLang="ko-KR" dirty="0">
                <a:solidFill>
                  <a:schemeClr val="bg1"/>
                </a:solidFill>
                <a:ea typeface="나눔스퀘어 Light" panose="020B0600000101010101"/>
              </a:rPr>
              <a:t> 4 byte 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  <a:ea typeface="나눔스퀘어 Light" panose="020B0600000101010101"/>
              </a:rPr>
              <a:t>Column S_2  [ 10</a:t>
            </a:r>
            <a:r>
              <a:rPr lang="ko-KR" altLang="en-US" sz="1800" kern="0" spc="0" dirty="0">
                <a:solidFill>
                  <a:schemeClr val="bg1"/>
                </a:solidFill>
                <a:effectLst/>
                <a:ea typeface="나눔스퀘어 Light" panose="020B0600000101010101"/>
              </a:rPr>
              <a:t> → </a:t>
            </a:r>
            <a:r>
              <a:rPr lang="en-US" altLang="ko-KR" dirty="0">
                <a:solidFill>
                  <a:schemeClr val="bg1"/>
                </a:solidFill>
                <a:ea typeface="나눔스퀘어 Light" panose="020B0600000101010101"/>
              </a:rPr>
              <a:t>3 byte 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  <a:ea typeface="나눔스퀘어 Light" panose="020B0600000101010101"/>
              </a:rPr>
              <a:t>11 Categorical Columns  [ 88</a:t>
            </a:r>
            <a:r>
              <a:rPr lang="ko-KR" altLang="en-US" sz="1800" kern="0" spc="0" dirty="0">
                <a:solidFill>
                  <a:schemeClr val="bg1"/>
                </a:solidFill>
                <a:effectLst/>
                <a:ea typeface="나눔스퀘어 Light" panose="020B0600000101010101"/>
              </a:rPr>
              <a:t> → </a:t>
            </a:r>
            <a:r>
              <a:rPr lang="en-US" altLang="ko-KR" dirty="0">
                <a:solidFill>
                  <a:schemeClr val="bg1"/>
                </a:solidFill>
                <a:ea typeface="나눔스퀘어 Light" panose="020B0600000101010101"/>
              </a:rPr>
              <a:t>11 byte 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  <a:ea typeface="나눔스퀘어 Light" panose="020B0600000101010101"/>
              </a:rPr>
              <a:t>177 Numeric Columns </a:t>
            </a:r>
          </a:p>
          <a:p>
            <a:r>
              <a:rPr lang="en-US" altLang="ko-KR" dirty="0">
                <a:solidFill>
                  <a:schemeClr val="bg1"/>
                </a:solidFill>
                <a:ea typeface="나눔스퀘어 Light" panose="020B0600000101010101"/>
              </a:rPr>
              <a:t>    [1416 </a:t>
            </a:r>
            <a:r>
              <a:rPr lang="ko-KR" altLang="en-US" sz="1800" kern="0" spc="0" dirty="0">
                <a:solidFill>
                  <a:schemeClr val="bg1"/>
                </a:solidFill>
                <a:effectLst/>
                <a:ea typeface="나눔스퀘어 Light" panose="020B0600000101010101"/>
              </a:rPr>
              <a:t>→</a:t>
            </a:r>
            <a:r>
              <a:rPr lang="en-US" altLang="ko-KR" dirty="0">
                <a:solidFill>
                  <a:schemeClr val="bg1"/>
                </a:solidFill>
                <a:ea typeface="나눔스퀘어 Light" panose="020B0600000101010101"/>
              </a:rPr>
              <a:t> 353 byte]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4852C60-AAD7-415B-9DF2-7C592C3973A9}"/>
              </a:ext>
            </a:extLst>
          </p:cNvPr>
          <p:cNvSpPr txBox="1"/>
          <p:nvPr/>
        </p:nvSpPr>
        <p:spPr>
          <a:xfrm>
            <a:off x="7923903" y="2198729"/>
            <a:ext cx="1746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파일 형식 선택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0966A10-BBF0-4FE0-9DD0-94334607F731}"/>
              </a:ext>
            </a:extLst>
          </p:cNvPr>
          <p:cNvSpPr txBox="1"/>
          <p:nvPr/>
        </p:nvSpPr>
        <p:spPr>
          <a:xfrm>
            <a:off x="6563548" y="2593687"/>
            <a:ext cx="4715289" cy="1285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</a:rPr>
              <a:t>csv (</a:t>
            </a:r>
            <a:r>
              <a:rPr lang="ko-KR" altLang="en-US" dirty="0">
                <a:solidFill>
                  <a:schemeClr val="bg1"/>
                </a:solidFill>
              </a:rPr>
              <a:t>행 별 저장</a:t>
            </a:r>
            <a:r>
              <a:rPr lang="en-US" altLang="ko-KR" dirty="0">
                <a:solidFill>
                  <a:schemeClr val="bg1"/>
                </a:solidFill>
              </a:rPr>
              <a:t>) -&gt; parquet (</a:t>
            </a:r>
            <a:r>
              <a:rPr lang="ko-KR" altLang="en-US" dirty="0">
                <a:solidFill>
                  <a:schemeClr val="bg1"/>
                </a:solidFill>
              </a:rPr>
              <a:t>열 별 저장</a:t>
            </a:r>
            <a:r>
              <a:rPr lang="en-US" altLang="ko-KR" dirty="0">
                <a:solidFill>
                  <a:schemeClr val="bg1"/>
                </a:solidFill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</a:rPr>
              <a:t>Feather, Parquet, Pickle </a:t>
            </a:r>
            <a:r>
              <a:rPr lang="ko-KR" altLang="en-US" dirty="0">
                <a:solidFill>
                  <a:schemeClr val="bg1"/>
                </a:solidFill>
              </a:rPr>
              <a:t>형식 데이터 압축</a:t>
            </a:r>
            <a:endParaRPr lang="en-US" altLang="ko-KR" dirty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err="1">
                <a:solidFill>
                  <a:schemeClr val="bg1"/>
                </a:solidFill>
              </a:rPr>
              <a:t>dtype</a:t>
            </a:r>
            <a:r>
              <a:rPr lang="ko-KR" altLang="en-US" dirty="0">
                <a:solidFill>
                  <a:schemeClr val="bg1"/>
                </a:solidFill>
              </a:rPr>
              <a:t> 기억 여부 업데이트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71469DC-AC68-495D-B216-91EC38509C24}"/>
              </a:ext>
            </a:extLst>
          </p:cNvPr>
          <p:cNvSpPr txBox="1"/>
          <p:nvPr/>
        </p:nvSpPr>
        <p:spPr>
          <a:xfrm>
            <a:off x="2257149" y="4514562"/>
            <a:ext cx="1738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파일 저장 방식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2BE74BF-DD5D-48B1-9945-E2D27AB116E4}"/>
              </a:ext>
            </a:extLst>
          </p:cNvPr>
          <p:cNvSpPr txBox="1"/>
          <p:nvPr/>
        </p:nvSpPr>
        <p:spPr>
          <a:xfrm>
            <a:off x="1922316" y="5046829"/>
            <a:ext cx="24003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여러 개의 파일</a:t>
            </a:r>
            <a:endParaRPr lang="en-US" altLang="ko-KR" dirty="0">
              <a:solidFill>
                <a:schemeClr val="bg1"/>
              </a:solidFill>
            </a:endParaRPr>
          </a:p>
          <a:p>
            <a:pPr algn="ctr"/>
            <a:endParaRPr lang="en-US" altLang="ko-KR" sz="600" dirty="0">
              <a:solidFill>
                <a:schemeClr val="bg1"/>
              </a:solidFill>
            </a:endParaRPr>
          </a:p>
          <a:p>
            <a:pPr algn="ctr"/>
            <a:r>
              <a:rPr lang="en-US" altLang="ko-KR" dirty="0">
                <a:solidFill>
                  <a:schemeClr val="bg1"/>
                </a:solidFill>
              </a:rPr>
              <a:t>OR</a:t>
            </a:r>
          </a:p>
          <a:p>
            <a:pPr algn="ctr"/>
            <a:endParaRPr lang="en-US" altLang="ko-KR" sz="600" dirty="0">
              <a:solidFill>
                <a:schemeClr val="bg1"/>
              </a:solidFill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</a:rPr>
              <a:t>하나의 큰 파일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154C9F7-8ADB-4B2D-ADB5-4148FBA02409}"/>
              </a:ext>
            </a:extLst>
          </p:cNvPr>
          <p:cNvSpPr txBox="1"/>
          <p:nvPr/>
        </p:nvSpPr>
        <p:spPr>
          <a:xfrm>
            <a:off x="8133447" y="4514562"/>
            <a:ext cx="1327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Noise </a:t>
            </a:r>
            <a:r>
              <a:rPr lang="ko-KR" altLang="en-US" dirty="0"/>
              <a:t>제거</a:t>
            </a:r>
            <a:endParaRPr lang="en-US" altLang="ko-KR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5C7D152-6C73-4E3A-ACE9-2A35FC5D8688}"/>
              </a:ext>
            </a:extLst>
          </p:cNvPr>
          <p:cNvSpPr txBox="1"/>
          <p:nvPr/>
        </p:nvSpPr>
        <p:spPr>
          <a:xfrm>
            <a:off x="7353895" y="5286670"/>
            <a:ext cx="3134593" cy="475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  <a:ea typeface="나눔스퀘어 Light" panose="020B0600000101010101"/>
              </a:rPr>
              <a:t>f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ea typeface="나눔스퀘어 Light" panose="020B0600000101010101"/>
              </a:rPr>
              <a:t>loat32(4</a:t>
            </a:r>
            <a:r>
              <a:rPr lang="en-US" altLang="ko-KR" kern="0" dirty="0">
                <a:solidFill>
                  <a:srgbClr val="000000"/>
                </a:solidFill>
                <a:ea typeface="나눔스퀘어 Light" panose="020B0600000101010101"/>
              </a:rPr>
              <a:t>byte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ea typeface="나눔스퀘어 Light" panose="020B0600000101010101"/>
              </a:rPr>
              <a:t>)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ea typeface="나눔스퀘어 Light" panose="020B0600000101010101"/>
              </a:rPr>
              <a:t>→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ea typeface="나눔스퀘어 Light" panose="020B0600000101010101"/>
              </a:rPr>
              <a:t> int8(1byte)</a:t>
            </a:r>
            <a:endParaRPr lang="ko-KR" altLang="en-US" sz="1800" kern="0" spc="0" dirty="0">
              <a:solidFill>
                <a:srgbClr val="000000"/>
              </a:solidFill>
              <a:effectLst/>
              <a:ea typeface="나눔스퀘어 Light" panose="020B0600000101010101"/>
            </a:endParaRPr>
          </a:p>
        </p:txBody>
      </p:sp>
    </p:spTree>
    <p:extLst>
      <p:ext uri="{BB962C8B-B14F-4D97-AF65-F5344CB8AC3E}">
        <p14:creationId xmlns:p14="http://schemas.microsoft.com/office/powerpoint/2010/main" val="34612830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BE5C8EEB-4607-43D8-A129-079D78B52322}"/>
              </a:ext>
            </a:extLst>
          </p:cNvPr>
          <p:cNvSpPr txBox="1"/>
          <p:nvPr/>
        </p:nvSpPr>
        <p:spPr>
          <a:xfrm>
            <a:off x="293970" y="1178876"/>
            <a:ext cx="61733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Parquet</a:t>
            </a:r>
            <a:endParaRPr lang="ko-KR" altLang="en-US" sz="2000" b="1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24240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데이터 분석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902868" y="674070"/>
            <a:ext cx="83548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Discussion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443EEE-2EA0-4477-A870-D48D63838879}"/>
              </a:ext>
            </a:extLst>
          </p:cNvPr>
          <p:cNvSpPr txBox="1"/>
          <p:nvPr/>
        </p:nvSpPr>
        <p:spPr>
          <a:xfrm>
            <a:off x="293970" y="1680902"/>
            <a:ext cx="650439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데이터를 저장하는 방식 중 하나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빅데이터 처리는 많은 시간과 비용이 들어가서 </a:t>
            </a:r>
            <a:r>
              <a:rPr lang="ko-KR" altLang="en-US" sz="1600" b="1" dirty="0"/>
              <a:t>빠르게 </a:t>
            </a:r>
            <a:r>
              <a:rPr lang="ko-KR" altLang="en-US" sz="1600" b="1" dirty="0" err="1"/>
              <a:t>읽어야하고</a:t>
            </a:r>
            <a:r>
              <a:rPr lang="en-US" altLang="ko-KR" sz="1600" b="1" dirty="0"/>
              <a:t>, </a:t>
            </a:r>
            <a:r>
              <a:rPr lang="ko-KR" altLang="en-US" sz="1600" b="1" dirty="0"/>
              <a:t>압축률이 </a:t>
            </a:r>
            <a:r>
              <a:rPr lang="ko-KR" altLang="en-US" sz="1600" b="1" dirty="0" err="1"/>
              <a:t>좋아야하고</a:t>
            </a:r>
            <a:r>
              <a:rPr lang="en-US" altLang="ko-KR" sz="1600" b="1" dirty="0"/>
              <a:t>, </a:t>
            </a:r>
            <a:r>
              <a:rPr lang="ko-KR" altLang="en-US" sz="1600" b="1" dirty="0"/>
              <a:t>특정언어에 종속되지 </a:t>
            </a:r>
            <a:r>
              <a:rPr lang="ko-KR" altLang="en-US" sz="1600" b="1" dirty="0" err="1"/>
              <a:t>않아야한다</a:t>
            </a:r>
            <a:r>
              <a:rPr lang="en-US" altLang="ko-KR" sz="16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데이터를 컬럼 단위로 압축시키고</a:t>
            </a:r>
            <a:r>
              <a:rPr lang="en-US" altLang="ko-KR" sz="1600" dirty="0"/>
              <a:t>, </a:t>
            </a:r>
            <a:r>
              <a:rPr lang="ko-KR" altLang="en-US" sz="1600" dirty="0"/>
              <a:t>필요한 컬럼만 빠르게 읽고</a:t>
            </a:r>
            <a:r>
              <a:rPr lang="en-US" altLang="ko-KR" sz="1600" dirty="0"/>
              <a:t>,   </a:t>
            </a:r>
            <a:r>
              <a:rPr lang="ko-KR" altLang="en-US" sz="1600" dirty="0"/>
              <a:t>집계하는데 빠르다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7BD47D-EE8C-4ACF-BE32-0F69D4CBE8A3}"/>
              </a:ext>
            </a:extLst>
          </p:cNvPr>
          <p:cNvSpPr txBox="1"/>
          <p:nvPr/>
        </p:nvSpPr>
        <p:spPr>
          <a:xfrm>
            <a:off x="293970" y="3681190"/>
            <a:ext cx="5307495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장점</a:t>
            </a:r>
            <a:endParaRPr lang="en-US" altLang="ko-KR" b="1" dirty="0"/>
          </a:p>
          <a:p>
            <a:endParaRPr lang="en-US" altLang="ko-KR" sz="1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압축률이 좋다</a:t>
            </a:r>
            <a:r>
              <a:rPr lang="en-US" altLang="ko-KR" sz="1600" dirty="0"/>
              <a:t>. </a:t>
            </a:r>
            <a:r>
              <a:rPr lang="ko-KR" altLang="en-US" sz="1600" dirty="0"/>
              <a:t>컬럼 단위로 구성하면 데이터가 균일하게 압축률이 높아 파일의 크기도 작다</a:t>
            </a:r>
            <a:r>
              <a:rPr lang="en-US" altLang="ko-KR" sz="16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컬럼 단위로 데이터가 저장되어 필요한 컬럼만 읽어서 디스크 </a:t>
            </a:r>
            <a:r>
              <a:rPr lang="en-US" altLang="ko-KR" sz="1600" dirty="0"/>
              <a:t>IO</a:t>
            </a:r>
            <a:r>
              <a:rPr lang="ko-KR" altLang="en-US" sz="1600" dirty="0"/>
              <a:t>가 적다</a:t>
            </a:r>
            <a:r>
              <a:rPr lang="en-US" altLang="ko-KR" sz="16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컬럼별로 적합한 인코딩을 사용할 수 있다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9206E6C8-2F2F-4206-9B58-CAB2DF2B45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91" t="1957"/>
          <a:stretch/>
        </p:blipFill>
        <p:spPr>
          <a:xfrm>
            <a:off x="5601465" y="3429000"/>
            <a:ext cx="6319059" cy="2881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111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200090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E3252"/>
      </a:accent1>
      <a:accent2>
        <a:srgbClr val="005289"/>
      </a:accent2>
      <a:accent3>
        <a:srgbClr val="007095"/>
      </a:accent3>
      <a:accent4>
        <a:srgbClr val="BCDEE3"/>
      </a:accent4>
      <a:accent5>
        <a:srgbClr val="418A9D"/>
      </a:accent5>
      <a:accent6>
        <a:srgbClr val="AEAFA9"/>
      </a:accent6>
      <a:hlink>
        <a:srgbClr val="393939"/>
      </a:hlink>
      <a:folHlink>
        <a:srgbClr val="393939"/>
      </a:folHlink>
    </a:clrScheme>
    <a:fontScheme name="나눔스퀘어 Light">
      <a:majorFont>
        <a:latin typeface="나눔스퀘어 ExtraBold"/>
        <a:ea typeface="나눔스퀘어 ExtraBold"/>
        <a:cs typeface=""/>
      </a:majorFont>
      <a:minorFont>
        <a:latin typeface="나눔스퀘어 Light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911</TotalTime>
  <Words>1314</Words>
  <Application>Microsoft Office PowerPoint</Application>
  <PresentationFormat>와이드스크린</PresentationFormat>
  <Paragraphs>307</Paragraphs>
  <Slides>35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42" baseType="lpstr">
      <vt:lpstr>noto</vt:lpstr>
      <vt:lpstr>나눔스퀘어 ExtraBold</vt:lpstr>
      <vt:lpstr>나눔스퀘어 Light</vt:lpstr>
      <vt:lpstr>휴먼둥근헤드라인</vt:lpstr>
      <vt:lpstr>Arial</vt:lpstr>
      <vt:lpstr>Arial Nova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박 규리</cp:lastModifiedBy>
  <cp:revision>23</cp:revision>
  <dcterms:created xsi:type="dcterms:W3CDTF">2020-09-07T02:34:06Z</dcterms:created>
  <dcterms:modified xsi:type="dcterms:W3CDTF">2022-08-26T02:25:32Z</dcterms:modified>
</cp:coreProperties>
</file>